
<file path=[Content_Types].xml><?xml version="1.0" encoding="utf-8"?>
<Types xmlns="http://schemas.openxmlformats.org/package/2006/content-types"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94.xml" ContentType="application/vnd.openxmlformats-officedocument.presentationml.slide+xml"/>
  <Override PartName="/ppt/slides/slide142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52.xml" ContentType="application/vnd.openxmlformats-officedocument.presentationml.notesSlide+xml"/>
  <Override PartName="/ppt/slides/slide36.xml" ContentType="application/vnd.openxmlformats-officedocument.presentationml.slide+xml"/>
  <Override PartName="/ppt/slides/slide83.xml" ContentType="application/vnd.openxmlformats-officedocument.presentationml.slide+xml"/>
  <Override PartName="/ppt/slides/slide120.xml" ContentType="application/vnd.openxmlformats-officedocument.presentationml.slide+xml"/>
  <Override PartName="/ppt/slides/slide131.xml" ContentType="application/vnd.openxmlformats-officedocument.presentationml.slide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41.xml" ContentType="application/vnd.openxmlformats-officedocument.presentationml.notesSlide+xml"/>
  <Override PartName="/ppt/slides/slide25.xml" ContentType="application/vnd.openxmlformats-officedocument.presentationml.slide+xml"/>
  <Override PartName="/ppt/slides/slide72.xml" ContentType="application/vnd.openxmlformats-officedocument.presentationml.slid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74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63.xml" ContentType="application/vnd.openxmlformats-officedocument.presentationml.notesSlide+xml"/>
  <Override PartName="/ppt/tableStyles.xml" ContentType="application/vnd.openxmlformats-officedocument.presentationml.tableStyles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slides/slide147.xml" ContentType="application/vnd.openxmlformats-officedocument.presentationml.slide+xml"/>
  <Override PartName="/ppt/slides/slide158.xml" ContentType="application/vnd.openxmlformats-officedocument.presentationml.slide+xml"/>
  <Override PartName="/ppt/notesSlides/notesSlide30.xml" ContentType="application/vnd.openxmlformats-officedocument.presentationml.notesSlide+xml"/>
  <Override PartName="/ppt/slides/slide99.xml" ContentType="application/vnd.openxmlformats-officedocument.presentationml.slide+xml"/>
  <Override PartName="/ppt/slides/slide136.xml" ContentType="application/vnd.openxmlformats-officedocument.presentationml.slide+xml"/>
  <Override PartName="/ppt/notesSlides/notesSlide7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57.xml" ContentType="application/vnd.openxmlformats-officedocument.presentationml.notes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slides/slide125.xml" ContentType="application/vnd.openxmlformats-officedocument.presentationml.slide+xml"/>
  <Override PartName="/ppt/notesSlides/notesSlide13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6.xml" ContentType="application/vnd.openxmlformats-officedocument.presentationml.slide+xml"/>
  <Override PartName="/ppt/slides/slide103.xml" ContentType="application/vnd.openxmlformats-officedocument.presentationml.slide+xml"/>
  <Override PartName="/ppt/slides/slide114.xml" ContentType="application/vnd.openxmlformats-officedocument.presentationml.slide+xml"/>
  <Override PartName="/ppt/slides/slide150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6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124.xml" ContentType="application/vnd.openxmlformats-officedocument.presentationml.notesSlide+xml"/>
  <Override PartName="/ppt/slides/slide55.xml" ContentType="application/vnd.openxmlformats-officedocument.presentationml.slide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57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60.xml" ContentType="application/vnd.openxmlformats-officedocument.presentationml.notes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80.xml" ContentType="application/vnd.openxmlformats-officedocument.presentationml.slide+xml"/>
  <Override PartName="/ppt/slides/slide91.xml" ContentType="application/vnd.openxmlformats-officedocument.presentationml.slide+xml"/>
  <Override PartName="/ppt/notesSlides/notesSlide46.xml" ContentType="application/vnd.openxmlformats-officedocument.presentationml.notesSlide+xml"/>
  <Override PartName="/ppt/notesSlides/notesSlide93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notesSlides/notesSlide2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82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60.xml" ContentType="application/vnd.openxmlformats-officedocument.presentationml.notesSlide+xml"/>
  <Override PartName="/ppt/slides/slide119.xml" ContentType="application/vnd.openxmlformats-officedocument.presentationml.slide+xml"/>
  <Override PartName="/ppt/slideLayouts/slideLayout10.xml" ContentType="application/vnd.openxmlformats-officedocument.presentationml.slideLayout+xml"/>
  <Override PartName="/ppt/notesSlides/notesSlide129.xml" ContentType="application/vnd.openxmlformats-officedocument.presentationml.notesSlide+xml"/>
  <Override PartName="/ppt/slides/slide108.xml" ContentType="application/vnd.openxmlformats-officedocument.presentationml.slide+xml"/>
  <Override PartName="/ppt/slides/slide155.xml" ContentType="application/vnd.openxmlformats-officedocument.presentationml.slide+xml"/>
  <Override PartName="/ppt/notesSlides/notesSlide118.xml" ContentType="application/vnd.openxmlformats-officedocument.presentationml.notesSlide+xml"/>
  <Override PartName="/ppt/slides/slide49.xml" ContentType="application/vnd.openxmlformats-officedocument.presentationml.slide+xml"/>
  <Override PartName="/ppt/slides/slide96.xml" ContentType="application/vnd.openxmlformats-officedocument.presentationml.slide+xml"/>
  <Override PartName="/ppt/slides/slide144.xml" ContentType="application/vnd.openxmlformats-officedocument.presentationml.slide+xml"/>
  <Override PartName="/ppt/notesSlides/notesSlide4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54.xml" ContentType="application/vnd.openxmlformats-officedocument.presentationml.notesSlide+xml"/>
  <Override PartName="/ppt/slides/slide38.xml" ContentType="application/vnd.openxmlformats-officedocument.presentationml.slide+xml"/>
  <Override PartName="/ppt/slides/slide85.xml" ContentType="application/vnd.openxmlformats-officedocument.presentationml.slide+xml"/>
  <Override PartName="/ppt/slides/slide122.xml" ContentType="application/vnd.openxmlformats-officedocument.presentationml.slide+xml"/>
  <Override PartName="/ppt/slides/slide133.xml" ContentType="application/vnd.openxmlformats-officedocument.presentationml.slide+xml"/>
  <Override PartName="/ppt/notesSlides/notesSlide8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43.xml" ContentType="application/vnd.openxmlformats-officedocument.presentationml.notesSlide+xml"/>
  <Override PartName="/ppt/slides/slide27.xml" ContentType="application/vnd.openxmlformats-officedocument.presentationml.slide+xml"/>
  <Override PartName="/ppt/slides/slide74.xml" ContentType="application/vnd.openxmlformats-officedocument.presentationml.slide+xml"/>
  <Override PartName="/ppt/slides/slide111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121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100.xml" ContentType="application/vnd.openxmlformats-officedocument.presentationml.slide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110.xml" ContentType="application/vnd.openxmlformats-officedocument.presentationml.notesSlide+xml"/>
  <Override PartName="/ppt/slides/slide41.xml" ContentType="application/vnd.openxmlformats-officedocument.presentationml.slide+xml"/>
  <Override PartName="/ppt/notesSlides/notesSlide4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90.xml" ContentType="application/vnd.openxmlformats-officedocument.presentationml.notesSlide+xml"/>
  <Override PartName="/ppt/slides/slide30.xml" ContentType="application/vnd.openxmlformats-officedocument.presentationml.slide+xml"/>
  <Override PartName="/ppt/slides/slide149.xml" ContentType="application/vnd.openxmlformats-officedocument.presentationml.slide+xml"/>
  <Override PartName="/ppt/notesSlides/notesSlide32.xml" ContentType="application/vnd.openxmlformats-officedocument.presentationml.notesSlide+xml"/>
  <Override PartName="/ppt/slides/slide138.xml" ContentType="application/vnd.openxmlformats-officedocument.presentationml.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59.xml" ContentType="application/vnd.openxmlformats-officedocument.presentationml.notesSlide+xml"/>
  <Override PartName="/ppt/slides/slide79.xml" ContentType="application/vnd.openxmlformats-officedocument.presentationml.slide+xml"/>
  <Override PartName="/ppt/slides/slide127.xml" ContentType="application/vnd.openxmlformats-officedocument.presentationml.slide+xml"/>
  <Override PartName="/ppt/notesSlides/notesSlide10.xml" ContentType="application/vnd.openxmlformats-officedocument.presentationml.notesSlide+xml"/>
  <Override PartName="/ppt/notesSlides/notesSlide137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s/slide116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126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7.xml" ContentType="application/vnd.openxmlformats-officedocument.presentationml.slide+xml"/>
  <Override PartName="/ppt/slides/slide105.xml" ContentType="application/vnd.openxmlformats-officedocument.presentationml.slide+xml"/>
  <Override PartName="/ppt/slides/slide141.xml" ContentType="application/vnd.openxmlformats-officedocument.presentationml.slide+xml"/>
  <Override PartName="/ppt/slides/slide15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51.xml" ContentType="application/vnd.openxmlformats-officedocument.presentationml.notesSlide+xml"/>
  <Override PartName="/ppt/slides/slide46.xml" ContentType="application/vnd.openxmlformats-officedocument.presentationml.slide+xml"/>
  <Override PartName="/ppt/slides/slide93.xml" ContentType="application/vnd.openxmlformats-officedocument.presentationml.slide+xml"/>
  <Override PartName="/ppt/slides/slide130.xml" ContentType="application/vnd.openxmlformats-officedocument.presentationml.slide+xml"/>
  <Override PartName="/ppt/notesSlides/notesSlide48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140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71.xml" ContentType="application/vnd.openxmlformats-officedocument.presentationml.slide+xml"/>
  <Override PartName="/ppt/slides/slide82.xml" ContentType="application/vnd.openxmlformats-officedocument.presentationml.slide+xml"/>
  <Override PartName="/ppt/notesSlides/notesSlide37.xml" ContentType="application/vnd.openxmlformats-officedocument.presentationml.notesSlide+xml"/>
  <Override PartName="/ppt/notesSlides/notesSlide84.xml" ContentType="application/vnd.openxmlformats-officedocument.presentationml.notesSlide+xml"/>
  <Override PartName="/ppt/slides/slide13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73.xml" ContentType="application/vnd.openxmlformats-officedocument.presentationml.notesSlide+xml"/>
  <Override PartName="/ppt/slideLayouts/slideLayout12.xml" ContentType="application/vnd.openxmlformats-officedocument.presentationml.slideLayout+xml"/>
  <Override PartName="/ppt/notesSlides/notesSlide51.xml" ContentType="application/vnd.openxmlformats-officedocument.presentationml.notesSlide+xml"/>
  <Override PartName="/ppt/slides/slide139.xml" ContentType="application/vnd.openxmlformats-officedocument.presentationml.slide+xml"/>
  <Override PartName="/ppt/slides/slide157.xml" ContentType="application/vnd.openxmlformats-officedocument.presentationml.slide+xml"/>
  <Override PartName="/ppt/notesSlides/notesSlide1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149.xml" ContentType="application/vnd.openxmlformats-officedocument.presentationml.notesSlide+xml"/>
  <Override PartName="/ppt/slides/slide98.xml" ContentType="application/vnd.openxmlformats-officedocument.presentationml.slide+xml"/>
  <Override PartName="/ppt/slides/slide117.xml" ContentType="application/vnd.openxmlformats-officedocument.presentationml.slide+xml"/>
  <Override PartName="/ppt/slides/slide128.xml" ContentType="application/vnd.openxmlformats-officedocument.presentationml.slide+xml"/>
  <Override PartName="/ppt/slides/slide146.xml" ContentType="application/vnd.openxmlformats-officedocument.presentationml.slide+xml"/>
  <Override PartName="/ppt/notesSlides/notesSlide6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56.xml" ContentType="application/vnd.openxmlformats-officedocument.presentationml.notesSlide+xml"/>
  <Override PartName="/ppt/slides/slide8.xml" ContentType="application/vnd.openxmlformats-officedocument.presentationml.slide+xml"/>
  <Override PartName="/ppt/slides/slide69.xml" ContentType="application/vnd.openxmlformats-officedocument.presentationml.slide+xml"/>
  <Override PartName="/ppt/slides/slide87.xml" ContentType="application/vnd.openxmlformats-officedocument.presentationml.slide+xml"/>
  <Override PartName="/ppt/slides/slide106.xml" ContentType="application/vnd.openxmlformats-officedocument.presentationml.slide+xml"/>
  <Override PartName="/ppt/slides/slide124.xml" ContentType="application/vnd.openxmlformats-officedocument.presentationml.slide+xml"/>
  <Override PartName="/ppt/slides/slide135.xml" ContentType="application/vnd.openxmlformats-officedocument.presentationml.slide+xml"/>
  <Override PartName="/ppt/slides/slide153.xml" ContentType="application/vnd.openxmlformats-officedocument.presentationml.slide+xml"/>
  <Override PartName="/ppt/notesSlides/notesSlide89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45.xml" ContentType="application/vnd.openxmlformats-officedocument.presentationml.notesSlide+xml"/>
  <Override PartName="/ppt/slides/slide29.xml" ContentType="application/vnd.openxmlformats-officedocument.presentationml.slide+xml"/>
  <Override PartName="/ppt/slides/slide76.xml" ContentType="application/vnd.openxmlformats-officedocument.presentationml.slide+xml"/>
  <Override PartName="/ppt/slides/slide113.xml" ContentType="application/vnd.openxmlformats-officedocument.presentationml.slide+xml"/>
  <Override PartName="/ppt/slides/slide160.xml" ContentType="application/vnd.openxmlformats-officedocument.presentationml.slide+xml"/>
  <Override PartName="/ppt/notesSlides/notesSlide78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34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102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67.xml" ContentType="application/vnd.openxmlformats-officedocument.presentationml.notesSlide+xml"/>
  <Override PartName="/ppt/notesSlides/notesSlide112.xml" ContentType="application/vnd.openxmlformats-officedocument.presentationml.notesSlide+xml"/>
  <Override PartName="/ppt/slides/slide43.xml" ContentType="application/vnd.openxmlformats-officedocument.presentationml.slide+xml"/>
  <Override PartName="/ppt/slides/slide90.xml" ContentType="application/vnd.openxmlformats-officedocument.presentationml.slide+xml"/>
  <Override PartName="/ppt/theme/theme1.xml" ContentType="application/vnd.openxmlformats-officedocument.theme+xml"/>
  <Override PartName="/ppt/notesSlides/notesSlide4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101.xml" ContentType="application/vnd.openxmlformats-officedocument.presentationml.notesSlide+xml"/>
  <Override PartName="/ppt/slides/slide32.xml" ContentType="application/vnd.openxmlformats-officedocument.presentationml.slide+xml"/>
  <Override PartName="/ppt/notesSlides/notesSlide34.xml" ContentType="application/vnd.openxmlformats-officedocument.presentationml.notesSlide+xml"/>
  <Override PartName="/ppt/notesSlides/notesSlide81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slideLayouts/slideLayout20.xml" ContentType="application/vnd.openxmlformats-officedocument.presentationml.slideLayout+xml"/>
  <Override PartName="/ppt/notesSlides/notesSlide23.xml" ContentType="application/vnd.openxmlformats-officedocument.presentationml.notesSlide+xml"/>
  <Override PartName="/ppt/notesSlides/notesSlide70.xml" ContentType="application/vnd.openxmlformats-officedocument.presentationml.notesSlide+xml"/>
  <Override PartName="/ppt/slides/slide129.xml" ContentType="application/vnd.openxmlformats-officedocument.presentationml.slide+xml"/>
  <Override PartName="/ppt/notesSlides/notesSlide12.xml" ContentType="application/vnd.openxmlformats-officedocument.presentationml.notesSlide+xml"/>
  <Override PartName="/ppt/notesSlides/notesSlide139.xml" ContentType="application/vnd.openxmlformats-officedocument.presentationml.notesSlide+xml"/>
  <Override PartName="/ppt/slides/slide118.xml" ContentType="application/vnd.openxmlformats-officedocument.presentationml.slide+xml"/>
  <Override PartName="/ppt/notesSlides/notesSlide128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107.xml" ContentType="application/vnd.openxmlformats-officedocument.presentationml.slide+xml"/>
  <Override PartName="/ppt/slides/slide143.xml" ContentType="application/vnd.openxmlformats-officedocument.presentationml.slide+xml"/>
  <Override PartName="/ppt/slides/slide154.xml" ContentType="application/vnd.openxmlformats-officedocument.presentationml.slide+xml"/>
  <Override PartName="/ppt/viewProps.xml" ContentType="application/vnd.openxmlformats-officedocument.presentationml.viewProps+xml"/>
  <Override PartName="/ppt/notesSlides/notesSlide10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53.xml" ContentType="application/vnd.openxmlformats-officedocument.presentationml.notesSlide+xml"/>
  <Override PartName="/ppt/slides/slide48.xml" ContentType="application/vnd.openxmlformats-officedocument.presentationml.slide+xml"/>
  <Override PartName="/ppt/slides/slide95.xml" ContentType="application/vnd.openxmlformats-officedocument.presentationml.slide+xml"/>
  <Override PartName="/ppt/slides/slide132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142.xml" ContentType="application/vnd.openxmlformats-officedocument.presentationml.notes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slides/slide121.xml" ContentType="application/vnd.openxmlformats-officedocument.presentationml.slide+xml"/>
  <Override PartName="/ppt/presProps.xml" ContentType="application/vnd.openxmlformats-officedocument.presentationml.presProps+xml"/>
  <Override PartName="/ppt/notesSlides/notesSlide39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131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62.xml" ContentType="application/vnd.openxmlformats-officedocument.presentationml.slide+xml"/>
  <Override PartName="/ppt/slides/slide110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120.xml" ContentType="application/vnd.openxmlformats-officedocument.presentationml.notesSlide+xml"/>
  <Override PartName="/ppt/slides/slide51.xml" ContentType="application/vnd.openxmlformats-officedocument.presentationml.slide+xml"/>
  <Override PartName="/ppt/slideLayouts/slideLayout14.xml" ContentType="application/vnd.openxmlformats-officedocument.presentationml.slideLayout+xml"/>
  <Override PartName="/ppt/notesSlides/notesSlide53.xml" ContentType="application/vnd.openxmlformats-officedocument.presentationml.notesSlide+xml"/>
  <Override PartName="/ppt/slides/slide40.xml" ContentType="application/vnd.openxmlformats-officedocument.presentationml.slide+xml"/>
  <Override PartName="/ppt/slides/slide159.xml" ContentType="application/vnd.openxmlformats-officedocument.presentationml.slide+xml"/>
  <Override PartName="/ppt/notesSlides/notesSlide42.xml" ContentType="application/vnd.openxmlformats-officedocument.presentationml.notesSlide+xml"/>
  <Override PartName="/ppt/slides/slide148.xml" ContentType="application/vnd.openxmlformats-officedocument.presentationml.slide+xml"/>
  <Override PartName="/ppt/notesSlides/notesSlide8.xml" ContentType="application/vnd.openxmlformats-officedocument.presentationml.notesSlide+xml"/>
  <Default Extension="gif" ContentType="image/gif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158.xml" ContentType="application/vnd.openxmlformats-officedocument.presentationml.notesSlide+xml"/>
  <Override PartName="/ppt/slides/slide89.xml" ContentType="application/vnd.openxmlformats-officedocument.presentationml.slide+xml"/>
  <Override PartName="/ppt/slides/slide126.xml" ContentType="application/vnd.openxmlformats-officedocument.presentationml.slide+xml"/>
  <Override PartName="/ppt/slides/slide137.xml" ContentType="application/vnd.openxmlformats-officedocument.presentationml.slide+xml"/>
  <Override PartName="/ppt/notesSlides/notesSlide147.xml" ContentType="application/vnd.openxmlformats-officedocument.presentationml.notesSlide+xml"/>
  <Override PartName="/ppt/slides/slide78.xml" ContentType="application/vnd.openxmlformats-officedocument.presentationml.slide+xml"/>
  <Override PartName="/ppt/slides/slide115.xml" ContentType="application/vnd.openxmlformats-officedocument.presentationml.slide+xml"/>
  <Override PartName="/ppt/notesSlides/notesSlide125.xml" ContentType="application/vnd.openxmlformats-officedocument.presentationml.notesSlide+xml"/>
  <Override PartName="/ppt/notesSlides/notesSlide136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104.xml" ContentType="application/vnd.openxmlformats-officedocument.presentationml.slide+xml"/>
  <Override PartName="/ppt/slides/slide151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69.xml" ContentType="application/vnd.openxmlformats-officedocument.presentationml.notesSlide+xml"/>
  <Override PartName="/ppt/notesSlides/notesSlide114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5.xml" ContentType="application/vnd.openxmlformats-officedocument.presentationml.slide+xml"/>
  <Override PartName="/ppt/slides/slide92.xml" ContentType="application/vnd.openxmlformats-officedocument.presentationml.slide+xml"/>
  <Override PartName="/ppt/slides/slide140.xml" ContentType="application/vnd.openxmlformats-officedocument.presentationml.slide+xml"/>
  <Override PartName="/ppt/theme/theme3.xml" ContentType="application/vnd.openxmlformats-officedocument.theme+xml"/>
  <Override PartName="/ppt/notesSlides/notesSlide4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50.xml" ContentType="application/vnd.openxmlformats-officedocument.presentationml.notesSlide+xml"/>
  <Override PartName="/ppt/slides/slide34.xml" ContentType="application/vnd.openxmlformats-officedocument.presentationml.slide+xml"/>
  <Override PartName="/ppt/slides/slide81.xml" ContentType="application/vnd.openxmlformats-officedocument.presentationml.slide+xml"/>
  <Override PartName="/ppt/notesSlides/notesSlide36.xml" ContentType="application/vnd.openxmlformats-officedocument.presentationml.notesSlide+xml"/>
  <Override PartName="/ppt/notesSlides/notesSlide83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70.xml" ContentType="application/vnd.openxmlformats-officedocument.presentationml.slide+xml"/>
  <Override PartName="/ppt/slideLayouts/slideLayout22.xml" ContentType="application/vnd.openxmlformats-officedocument.presentationml.slideLayout+xml"/>
  <Override PartName="/ppt/notesSlides/notesSlide25.xml" ContentType="application/vnd.openxmlformats-officedocument.presentationml.notesSlide+xml"/>
  <Override PartName="/ppt/notesSlides/notesSlide72.xml" ContentType="application/vnd.openxmlformats-officedocument.presentationml.notesSlide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50.xml" ContentType="application/vnd.openxmlformats-officedocument.presentationml.notesSlide+xml"/>
  <Override PartName="/ppt/slides/slide109.xml" ContentType="application/vnd.openxmlformats-officedocument.presentationml.slide+xml"/>
  <Override PartName="/ppt/slides/slide145.xml" ContentType="application/vnd.openxmlformats-officedocument.presentationml.slide+xml"/>
  <Override PartName="/ppt/slides/slide156.xml" ContentType="application/vnd.openxmlformats-officedocument.presentationml.slide+xml"/>
  <Override PartName="/ppt/notesSlides/notesSlide10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55.xml" ContentType="application/vnd.openxmlformats-officedocument.presentationml.notesSlide+xml"/>
  <Override PartName="/ppt/slides/slide97.xml" ContentType="application/vnd.openxmlformats-officedocument.presentationml.slide+xml"/>
  <Override PartName="/ppt/slides/slide134.xml" ContentType="application/vnd.openxmlformats-officedocument.presentationml.slide+xml"/>
  <Override PartName="/ppt/notesSlides/notesSlide5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44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123.xml" ContentType="application/vnd.openxmlformats-officedocument.presentationml.slide+xml"/>
  <Override PartName="/ppt/notesSlides/notesSlide88.xml" ContentType="application/vnd.openxmlformats-officedocument.presentationml.notesSlide+xml"/>
  <Override PartName="/ppt/notesSlides/notesSlide13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64.xml" ContentType="application/vnd.openxmlformats-officedocument.presentationml.slide+xml"/>
  <Override PartName="/ppt/slides/slide101.xml" ContentType="application/vnd.openxmlformats-officedocument.presentationml.slide+xml"/>
  <Override PartName="/ppt/slides/slide112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122.xml" ContentType="application/vnd.openxmlformats-officedocument.presentationml.notesSlide+xml"/>
  <Override PartName="/ppt/slides/slide53.xml" ContentType="application/vnd.openxmlformats-officedocument.presentationml.slide+xml"/>
  <Override PartName="/ppt/slideLayouts/slideLayout16.xml" ContentType="application/vnd.openxmlformats-officedocument.presentationml.slideLayout+xml"/>
  <Default Extension="jpeg" ContentType="image/jpeg"/>
  <Override PartName="/ppt/notesSlides/notesSlide55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11.xml" ContentType="application/vnd.openxmlformats-officedocument.presentationml.notes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notesSlides/notesSlide44.xml" ContentType="application/vnd.openxmlformats-officedocument.presentationml.notesSlide+xml"/>
  <Override PartName="/ppt/notesSlides/notesSlide91.xml" ContentType="application/vnd.openxmlformats-officedocument.presentationml.notesSlide+xml"/>
  <Override PartName="/ppt/slides/slide20.xml" ContentType="application/vnd.openxmlformats-officedocument.presentationml.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8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1" r:id="rId1"/>
    <p:sldMasterId id="2147483675" r:id="rId2"/>
  </p:sldMasterIdLst>
  <p:notesMasterIdLst>
    <p:notesMasterId r:id="rId163"/>
  </p:notesMasterIdLst>
  <p:sldIdLst>
    <p:sldId id="314" r:id="rId3"/>
    <p:sldId id="432" r:id="rId4"/>
    <p:sldId id="261" r:id="rId5"/>
    <p:sldId id="426" r:id="rId6"/>
    <p:sldId id="256" r:id="rId7"/>
    <p:sldId id="318" r:id="rId8"/>
    <p:sldId id="257" r:id="rId9"/>
    <p:sldId id="316" r:id="rId10"/>
    <p:sldId id="391" r:id="rId11"/>
    <p:sldId id="315" r:id="rId12"/>
    <p:sldId id="434" r:id="rId13"/>
    <p:sldId id="317" r:id="rId14"/>
    <p:sldId id="319" r:id="rId15"/>
    <p:sldId id="454" r:id="rId16"/>
    <p:sldId id="453" r:id="rId17"/>
    <p:sldId id="452" r:id="rId18"/>
    <p:sldId id="451" r:id="rId19"/>
    <p:sldId id="450" r:id="rId20"/>
    <p:sldId id="435" r:id="rId21"/>
    <p:sldId id="436" r:id="rId22"/>
    <p:sldId id="437" r:id="rId23"/>
    <p:sldId id="320" r:id="rId24"/>
    <p:sldId id="321" r:id="rId25"/>
    <p:sldId id="433" r:id="rId26"/>
    <p:sldId id="260" r:id="rId27"/>
    <p:sldId id="438" r:id="rId28"/>
    <p:sldId id="439" r:id="rId29"/>
    <p:sldId id="331" r:id="rId30"/>
    <p:sldId id="334" r:id="rId31"/>
    <p:sldId id="25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262" r:id="rId67"/>
    <p:sldId id="365" r:id="rId68"/>
    <p:sldId id="263" r:id="rId69"/>
    <p:sldId id="322" r:id="rId70"/>
    <p:sldId id="326" r:id="rId71"/>
    <p:sldId id="327" r:id="rId72"/>
    <p:sldId id="336" r:id="rId73"/>
    <p:sldId id="266" r:id="rId74"/>
    <p:sldId id="339" r:id="rId75"/>
    <p:sldId id="340" r:id="rId76"/>
    <p:sldId id="267" r:id="rId77"/>
    <p:sldId id="337" r:id="rId78"/>
    <p:sldId id="392" r:id="rId79"/>
    <p:sldId id="268" r:id="rId80"/>
    <p:sldId id="341" r:id="rId81"/>
    <p:sldId id="342" r:id="rId82"/>
    <p:sldId id="343" r:id="rId83"/>
    <p:sldId id="344" r:id="rId84"/>
    <p:sldId id="276" r:id="rId85"/>
    <p:sldId id="269" r:id="rId86"/>
    <p:sldId id="351" r:id="rId87"/>
    <p:sldId id="442" r:id="rId88"/>
    <p:sldId id="443" r:id="rId89"/>
    <p:sldId id="446" r:id="rId90"/>
    <p:sldId id="444" r:id="rId91"/>
    <p:sldId id="357" r:id="rId92"/>
    <p:sldId id="358" r:id="rId93"/>
    <p:sldId id="347" r:id="rId94"/>
    <p:sldId id="353" r:id="rId95"/>
    <p:sldId id="362" r:id="rId96"/>
    <p:sldId id="363" r:id="rId97"/>
    <p:sldId id="364" r:id="rId98"/>
    <p:sldId id="354" r:id="rId99"/>
    <p:sldId id="420" r:id="rId100"/>
    <p:sldId id="361" r:id="rId101"/>
    <p:sldId id="428" r:id="rId102"/>
    <p:sldId id="359" r:id="rId103"/>
    <p:sldId id="379" r:id="rId104"/>
    <p:sldId id="380" r:id="rId105"/>
    <p:sldId id="356" r:id="rId106"/>
    <p:sldId id="366" r:id="rId107"/>
    <p:sldId id="348" r:id="rId108"/>
    <p:sldId id="355" r:id="rId109"/>
    <p:sldId id="368" r:id="rId110"/>
    <p:sldId id="369" r:id="rId111"/>
    <p:sldId id="367" r:id="rId112"/>
    <p:sldId id="381" r:id="rId113"/>
    <p:sldId id="370" r:id="rId114"/>
    <p:sldId id="373" r:id="rId115"/>
    <p:sldId id="374" r:id="rId116"/>
    <p:sldId id="387" r:id="rId117"/>
    <p:sldId id="377" r:id="rId118"/>
    <p:sldId id="383" r:id="rId119"/>
    <p:sldId id="385" r:id="rId120"/>
    <p:sldId id="329" r:id="rId121"/>
    <p:sldId id="382" r:id="rId122"/>
    <p:sldId id="384" r:id="rId123"/>
    <p:sldId id="270" r:id="rId124"/>
    <p:sldId id="396" r:id="rId125"/>
    <p:sldId id="397" r:id="rId126"/>
    <p:sldId id="393" r:id="rId127"/>
    <p:sldId id="398" r:id="rId128"/>
    <p:sldId id="429" r:id="rId129"/>
    <p:sldId id="449" r:id="rId130"/>
    <p:sldId id="395" r:id="rId131"/>
    <p:sldId id="394" r:id="rId132"/>
    <p:sldId id="399" r:id="rId133"/>
    <p:sldId id="400" r:id="rId134"/>
    <p:sldId id="401" r:id="rId135"/>
    <p:sldId id="404" r:id="rId136"/>
    <p:sldId id="403" r:id="rId137"/>
    <p:sldId id="410" r:id="rId138"/>
    <p:sldId id="447" r:id="rId139"/>
    <p:sldId id="378" r:id="rId140"/>
    <p:sldId id="406" r:id="rId141"/>
    <p:sldId id="407" r:id="rId142"/>
    <p:sldId id="409" r:id="rId143"/>
    <p:sldId id="411" r:id="rId144"/>
    <p:sldId id="440" r:id="rId145"/>
    <p:sldId id="413" r:id="rId146"/>
    <p:sldId id="415" r:id="rId147"/>
    <p:sldId id="416" r:id="rId148"/>
    <p:sldId id="414" r:id="rId149"/>
    <p:sldId id="417" r:id="rId150"/>
    <p:sldId id="405" r:id="rId151"/>
    <p:sldId id="371" r:id="rId152"/>
    <p:sldId id="418" r:id="rId153"/>
    <p:sldId id="419" r:id="rId154"/>
    <p:sldId id="430" r:id="rId155"/>
    <p:sldId id="421" r:id="rId156"/>
    <p:sldId id="278" r:id="rId157"/>
    <p:sldId id="425" r:id="rId158"/>
    <p:sldId id="424" r:id="rId159"/>
    <p:sldId id="448" r:id="rId160"/>
    <p:sldId id="431" r:id="rId161"/>
    <p:sldId id="258" r:id="rId16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</p:showPr>
  <p:clrMru>
    <a:srgbClr val="FFFF00"/>
    <a:srgbClr val="FFFF99"/>
    <a:srgbClr val="C0504D"/>
    <a:srgbClr val="C00000"/>
    <a:srgbClr val="FFFFFF"/>
    <a:srgbClr val="EEECE1"/>
    <a:srgbClr val="BFBFBF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4" autoAdjust="0"/>
    <p:restoredTop sz="64516" autoAdjust="0"/>
  </p:normalViewPr>
  <p:slideViewPr>
    <p:cSldViewPr>
      <p:cViewPr varScale="1">
        <p:scale>
          <a:sx n="74" d="100"/>
          <a:sy n="74" d="100"/>
        </p:scale>
        <p:origin x="-2778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1644"/>
    </p:cViewPr>
  </p:sorterViewPr>
  <p:notesViewPr>
    <p:cSldViewPr>
      <p:cViewPr varScale="1">
        <p:scale>
          <a:sx n="88" d="100"/>
          <a:sy n="88" d="100"/>
        </p:scale>
        <p:origin x="-3822" y="-108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38" Type="http://schemas.openxmlformats.org/officeDocument/2006/relationships/slide" Target="slides/slide136.xml"/><Relationship Id="rId154" Type="http://schemas.openxmlformats.org/officeDocument/2006/relationships/slide" Target="slides/slide152.xml"/><Relationship Id="rId159" Type="http://schemas.openxmlformats.org/officeDocument/2006/relationships/slide" Target="slides/slide157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28" Type="http://schemas.openxmlformats.org/officeDocument/2006/relationships/slide" Target="slides/slide126.xml"/><Relationship Id="rId144" Type="http://schemas.openxmlformats.org/officeDocument/2006/relationships/slide" Target="slides/slide142.xml"/><Relationship Id="rId149" Type="http://schemas.openxmlformats.org/officeDocument/2006/relationships/slide" Target="slides/slide147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165" Type="http://schemas.openxmlformats.org/officeDocument/2006/relationships/viewProps" Target="view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134" Type="http://schemas.openxmlformats.org/officeDocument/2006/relationships/slide" Target="slides/slide132.xml"/><Relationship Id="rId139" Type="http://schemas.openxmlformats.org/officeDocument/2006/relationships/slide" Target="slides/slide13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55" Type="http://schemas.openxmlformats.org/officeDocument/2006/relationships/slide" Target="slides/slide15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slide" Target="slides/slide122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45" Type="http://schemas.openxmlformats.org/officeDocument/2006/relationships/slide" Target="slides/slide143.xml"/><Relationship Id="rId161" Type="http://schemas.openxmlformats.org/officeDocument/2006/relationships/slide" Target="slides/slide159.xml"/><Relationship Id="rId16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30" Type="http://schemas.openxmlformats.org/officeDocument/2006/relationships/slide" Target="slides/slide128.xml"/><Relationship Id="rId135" Type="http://schemas.openxmlformats.org/officeDocument/2006/relationships/slide" Target="slides/slide133.xml"/><Relationship Id="rId143" Type="http://schemas.openxmlformats.org/officeDocument/2006/relationships/slide" Target="slides/slide141.xml"/><Relationship Id="rId148" Type="http://schemas.openxmlformats.org/officeDocument/2006/relationships/slide" Target="slides/slide146.xml"/><Relationship Id="rId151" Type="http://schemas.openxmlformats.org/officeDocument/2006/relationships/slide" Target="slides/slide149.xml"/><Relationship Id="rId156" Type="http://schemas.openxmlformats.org/officeDocument/2006/relationships/slide" Target="slides/slide154.xml"/><Relationship Id="rId16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141" Type="http://schemas.openxmlformats.org/officeDocument/2006/relationships/slide" Target="slides/slide139.xml"/><Relationship Id="rId146" Type="http://schemas.openxmlformats.org/officeDocument/2006/relationships/slide" Target="slides/slide144.xml"/><Relationship Id="rId167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162" Type="http://schemas.openxmlformats.org/officeDocument/2006/relationships/slide" Target="slides/slide16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slide" Target="slides/slide15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56.jpeg>
</file>

<file path=ppt/media/image57.jpe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e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jpeg>
</file>

<file path=ppt/media/image74.png>
</file>

<file path=ppt/media/image75.png>
</file>

<file path=ppt/media/image76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FEE5F9-369D-457D-BEAC-B10CEEA73D45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19231-B7EF-43E0-B22C-3641212412A8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F243-A485-406A-8D52-D275C7277BF2}" type="slidenum">
              <a:rPr lang="en-GB" smtClean="0"/>
              <a:pPr/>
              <a:t>1</a:t>
            </a:fld>
            <a:endParaRPr lang="en-GB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10</a:t>
            </a:fld>
            <a:endParaRPr lang="en-GB"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100</a:t>
            </a:fld>
            <a:endParaRPr lang="en-GB"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101</a:t>
            </a:fld>
            <a:endParaRPr lang="en-GB"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102</a:t>
            </a:fld>
            <a:endParaRPr lang="en-GB"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103</a:t>
            </a:fld>
            <a:endParaRPr lang="en-GB"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104</a:t>
            </a:fld>
            <a:endParaRPr lang="en-GB"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105</a:t>
            </a:fld>
            <a:endParaRPr lang="en-GB"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106</a:t>
            </a:fld>
            <a:endParaRPr lang="en-GB"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107</a:t>
            </a:fld>
            <a:endParaRPr lang="en-GB"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108</a:t>
            </a:fld>
            <a:endParaRPr lang="en-GB"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109</a:t>
            </a:fld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11</a:t>
            </a:fld>
            <a:endParaRPr lang="en-GB"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110</a:t>
            </a:fld>
            <a:endParaRPr lang="en-GB"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111</a:t>
            </a:fld>
            <a:endParaRPr lang="en-GB"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112</a:t>
            </a:fld>
            <a:endParaRPr lang="en-GB"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113</a:t>
            </a:fld>
            <a:endParaRPr lang="en-GB"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114</a:t>
            </a:fld>
            <a:endParaRPr lang="en-GB"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115</a:t>
            </a:fld>
            <a:endParaRPr lang="en-GB"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116</a:t>
            </a:fld>
            <a:endParaRPr lang="en-GB"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117</a:t>
            </a:fld>
            <a:endParaRPr lang="en-GB"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118</a:t>
            </a:fld>
            <a:endParaRPr lang="en-GB"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119</a:t>
            </a:fld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12</a:t>
            </a:fld>
            <a:endParaRPr lang="en-GB"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120</a:t>
            </a:fld>
            <a:endParaRPr lang="en-GB"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121</a:t>
            </a:fld>
            <a:endParaRPr lang="en-GB"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122</a:t>
            </a:fld>
            <a:endParaRPr lang="en-GB"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123</a:t>
            </a:fld>
            <a:endParaRPr lang="en-GB"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124</a:t>
            </a:fld>
            <a:endParaRPr lang="en-GB"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125</a:t>
            </a:fld>
            <a:endParaRPr lang="en-GB"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126</a:t>
            </a:fld>
            <a:endParaRPr lang="en-GB"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127</a:t>
            </a:fld>
            <a:endParaRPr lang="en-GB"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128</a:t>
            </a:fld>
            <a:endParaRPr lang="en-GB"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129</a:t>
            </a:fld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13</a:t>
            </a:fld>
            <a:endParaRPr lang="en-GB"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130</a:t>
            </a:fld>
            <a:endParaRPr lang="en-GB"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131</a:t>
            </a:fld>
            <a:endParaRPr lang="en-GB"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132</a:t>
            </a:fld>
            <a:endParaRPr lang="en-GB"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133</a:t>
            </a:fld>
            <a:endParaRPr lang="en-GB"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134</a:t>
            </a:fld>
            <a:endParaRPr lang="en-GB"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135</a:t>
            </a:fld>
            <a:endParaRPr lang="en-GB"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136</a:t>
            </a:fld>
            <a:endParaRPr lang="en-GB"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137</a:t>
            </a:fld>
            <a:endParaRPr lang="en-GB"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138</a:t>
            </a:fld>
            <a:endParaRPr lang="en-GB"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139</a:t>
            </a:fld>
            <a:endParaRPr lang="en-GB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14</a:t>
            </a:fld>
            <a:endParaRPr lang="en-GB"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140</a:t>
            </a:fld>
            <a:endParaRPr lang="en-GB"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141</a:t>
            </a:fld>
            <a:endParaRPr lang="en-GB"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142</a:t>
            </a:fld>
            <a:endParaRPr lang="en-GB"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143</a:t>
            </a:fld>
            <a:endParaRPr lang="en-GB"/>
          </a:p>
        </p:txBody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144</a:t>
            </a:fld>
            <a:endParaRPr lang="en-GB"/>
          </a:p>
        </p:txBody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145</a:t>
            </a:fld>
            <a:endParaRPr lang="en-GB"/>
          </a:p>
        </p:txBody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146</a:t>
            </a:fld>
            <a:endParaRPr lang="en-GB"/>
          </a:p>
        </p:txBody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147</a:t>
            </a:fld>
            <a:endParaRPr lang="en-GB"/>
          </a:p>
        </p:txBody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148</a:t>
            </a:fld>
            <a:endParaRPr lang="en-GB"/>
          </a:p>
        </p:txBody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149</a:t>
            </a:fld>
            <a:endParaRPr lang="en-GB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15</a:t>
            </a:fld>
            <a:endParaRPr lang="en-GB"/>
          </a:p>
        </p:txBody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150</a:t>
            </a:fld>
            <a:endParaRPr lang="en-GB"/>
          </a:p>
        </p:txBody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151</a:t>
            </a:fld>
            <a:endParaRPr lang="en-GB"/>
          </a:p>
        </p:txBody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152</a:t>
            </a:fld>
            <a:endParaRPr lang="en-GB"/>
          </a:p>
        </p:txBody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153</a:t>
            </a:fld>
            <a:endParaRPr lang="en-GB"/>
          </a:p>
        </p:txBody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154</a:t>
            </a:fld>
            <a:endParaRPr lang="en-GB"/>
          </a:p>
        </p:txBody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155</a:t>
            </a:fld>
            <a:endParaRPr lang="en-GB"/>
          </a:p>
        </p:txBody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156</a:t>
            </a:fld>
            <a:endParaRPr lang="en-GB"/>
          </a:p>
        </p:txBody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157</a:t>
            </a:fld>
            <a:endParaRPr lang="en-GB"/>
          </a:p>
        </p:txBody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158</a:t>
            </a:fld>
            <a:endParaRPr lang="en-GB"/>
          </a:p>
        </p:txBody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159</a:t>
            </a:fld>
            <a:endParaRPr lang="en-GB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16</a:t>
            </a:fld>
            <a:endParaRPr lang="en-GB"/>
          </a:p>
        </p:txBody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160</a:t>
            </a:fld>
            <a:endParaRPr lang="en-GB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17</a:t>
            </a:fld>
            <a:endParaRPr lang="en-GB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18</a:t>
            </a:fld>
            <a:endParaRPr lang="en-GB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19</a:t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F243-A485-406A-8D52-D275C7277BF2}" type="slidenum">
              <a:rPr lang="en-GB" smtClean="0"/>
              <a:pPr/>
              <a:t>2</a:t>
            </a:fld>
            <a:endParaRPr lang="en-GB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20</a:t>
            </a:fld>
            <a:endParaRPr lang="en-GB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21</a:t>
            </a:fld>
            <a:endParaRPr lang="en-GB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22</a:t>
            </a:fld>
            <a:endParaRPr lang="en-GB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23</a:t>
            </a:fld>
            <a:endParaRPr lang="en-GB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24</a:t>
            </a:fld>
            <a:endParaRPr lang="en-GB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25</a:t>
            </a:fld>
            <a:endParaRPr lang="en-GB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26</a:t>
            </a:fld>
            <a:endParaRPr lang="en-GB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27</a:t>
            </a:fld>
            <a:endParaRPr lang="en-GB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28</a:t>
            </a:fld>
            <a:endParaRPr lang="en-GB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29</a:t>
            </a:fld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3</a:t>
            </a:fld>
            <a:endParaRPr lang="en-GB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30</a:t>
            </a:fld>
            <a:endParaRPr lang="en-GB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31</a:t>
            </a:fld>
            <a:endParaRPr lang="en-GB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32</a:t>
            </a:fld>
            <a:endParaRPr lang="en-GB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33</a:t>
            </a:fld>
            <a:endParaRPr lang="en-GB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34</a:t>
            </a:fld>
            <a:endParaRPr lang="en-GB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35</a:t>
            </a:fld>
            <a:endParaRPr lang="en-GB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36</a:t>
            </a:fld>
            <a:endParaRPr lang="en-GB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37</a:t>
            </a:fld>
            <a:endParaRPr lang="en-GB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38</a:t>
            </a:fld>
            <a:endParaRPr lang="en-GB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39</a:t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4</a:t>
            </a:fld>
            <a:endParaRPr lang="en-GB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40</a:t>
            </a:fld>
            <a:endParaRPr lang="en-GB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41</a:t>
            </a:fld>
            <a:endParaRPr lang="en-GB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42</a:t>
            </a:fld>
            <a:endParaRPr lang="en-GB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43</a:t>
            </a:fld>
            <a:endParaRPr lang="en-GB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44</a:t>
            </a:fld>
            <a:endParaRPr lang="en-GB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45</a:t>
            </a:fld>
            <a:endParaRPr lang="en-GB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46</a:t>
            </a:fld>
            <a:endParaRPr lang="en-GB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47</a:t>
            </a:fld>
            <a:endParaRPr lang="en-GB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48</a:t>
            </a:fld>
            <a:endParaRPr lang="en-GB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49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5</a:t>
            </a:fld>
            <a:endParaRPr lang="en-GB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50</a:t>
            </a:fld>
            <a:endParaRPr lang="en-GB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51</a:t>
            </a:fld>
            <a:endParaRPr lang="en-GB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52</a:t>
            </a:fld>
            <a:endParaRPr lang="en-GB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53</a:t>
            </a:fld>
            <a:endParaRPr lang="en-GB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54</a:t>
            </a:fld>
            <a:endParaRPr lang="en-GB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55</a:t>
            </a:fld>
            <a:endParaRPr lang="en-GB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56</a:t>
            </a:fld>
            <a:endParaRPr lang="en-GB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57</a:t>
            </a:fld>
            <a:endParaRPr lang="en-GB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58</a:t>
            </a:fld>
            <a:endParaRPr lang="en-GB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59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6</a:t>
            </a:fld>
            <a:endParaRPr lang="en-GB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60</a:t>
            </a:fld>
            <a:endParaRPr lang="en-GB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61</a:t>
            </a:fld>
            <a:endParaRPr lang="en-GB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62</a:t>
            </a:fld>
            <a:endParaRPr lang="en-GB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63</a:t>
            </a:fld>
            <a:endParaRPr lang="en-GB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64</a:t>
            </a:fld>
            <a:endParaRPr lang="en-GB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65</a:t>
            </a:fld>
            <a:endParaRPr lang="en-GB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66</a:t>
            </a:fld>
            <a:endParaRPr lang="en-GB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67</a:t>
            </a:fld>
            <a:endParaRPr lang="en-GB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68</a:t>
            </a:fld>
            <a:endParaRPr lang="en-GB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69</a:t>
            </a:fld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7</a:t>
            </a:fld>
            <a:endParaRPr lang="en-GB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70</a:t>
            </a:fld>
            <a:endParaRPr lang="en-GB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71</a:t>
            </a:fld>
            <a:endParaRPr lang="en-GB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72</a:t>
            </a:fld>
            <a:endParaRPr lang="en-GB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73</a:t>
            </a:fld>
            <a:endParaRPr lang="en-GB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74</a:t>
            </a:fld>
            <a:endParaRPr lang="en-GB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75</a:t>
            </a:fld>
            <a:endParaRPr lang="en-GB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76</a:t>
            </a:fld>
            <a:endParaRPr lang="en-GB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77</a:t>
            </a:fld>
            <a:endParaRPr lang="en-GB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78</a:t>
            </a:fld>
            <a:endParaRPr lang="en-GB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79</a:t>
            </a:fld>
            <a:endParaRPr lang="en-GB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8</a:t>
            </a:fld>
            <a:endParaRPr lang="en-GB"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80</a:t>
            </a:fld>
            <a:endParaRPr lang="en-GB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81</a:t>
            </a:fld>
            <a:endParaRPr lang="en-GB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82</a:t>
            </a:fld>
            <a:endParaRPr lang="en-GB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83</a:t>
            </a:fld>
            <a:endParaRPr lang="en-GB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84</a:t>
            </a:fld>
            <a:endParaRPr lang="en-GB"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85</a:t>
            </a:fld>
            <a:endParaRPr lang="en-GB"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86</a:t>
            </a:fld>
            <a:endParaRPr lang="en-GB"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87</a:t>
            </a:fld>
            <a:endParaRPr lang="en-GB"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88</a:t>
            </a:fld>
            <a:endParaRPr lang="en-GB"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89</a:t>
            </a:fld>
            <a:endParaRPr lang="en-GB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9</a:t>
            </a:fld>
            <a:endParaRPr lang="en-GB"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90</a:t>
            </a:fld>
            <a:endParaRPr lang="en-GB"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91</a:t>
            </a:fld>
            <a:endParaRPr lang="en-GB"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92</a:t>
            </a:fld>
            <a:endParaRPr lang="en-GB"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93</a:t>
            </a:fld>
            <a:endParaRPr lang="en-GB"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94</a:t>
            </a:fld>
            <a:endParaRPr lang="en-GB"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95</a:t>
            </a:fld>
            <a:endParaRPr lang="en-GB"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96</a:t>
            </a:fld>
            <a:endParaRPr lang="en-GB"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97</a:t>
            </a:fld>
            <a:endParaRPr lang="en-GB"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98</a:t>
            </a:fld>
            <a:endParaRPr lang="en-GB"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19231-B7EF-43E0-B22C-3641212412A8}" type="slidenum">
              <a:rPr lang="en-GB" smtClean="0"/>
              <a:pPr/>
              <a:t>99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8640960" cy="490066"/>
          </a:xfrm>
        </p:spPr>
        <p:txBody>
          <a:bodyPr>
            <a:noAutofit/>
          </a:bodyPr>
          <a:lstStyle>
            <a:lvl1pPr algn="l">
              <a:defRPr sz="2800">
                <a:solidFill>
                  <a:schemeClr val="bg1">
                    <a:lumMod val="65000"/>
                  </a:schemeClr>
                </a:solidFill>
                <a:latin typeface="Franklin Gothic Medium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51AE1-492D-46DA-BE09-3318B7B36C6C}" type="datetimeFigureOut">
              <a:rPr lang="en-GB" smtClean="0"/>
              <a:pPr/>
              <a:t>09/03/2015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NDC London 2013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BBF39-6656-4BD3-8306-81895D562F47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Hidden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8640960" cy="490066"/>
          </a:xfrm>
        </p:spPr>
        <p:txBody>
          <a:bodyPr>
            <a:noAutofit/>
          </a:bodyPr>
          <a:lstStyle>
            <a:lvl1pPr algn="l">
              <a:defRPr sz="2800">
                <a:solidFill>
                  <a:schemeClr val="bg1"/>
                </a:solidFill>
                <a:latin typeface="Franklin Gothic Medium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51AE1-492D-46DA-BE09-3318B7B36C6C}" type="datetimeFigureOut">
              <a:rPr lang="en-GB" smtClean="0"/>
              <a:pPr/>
              <a:t>09/03/2015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NDC London 2013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BBF39-6656-4BD3-8306-81895D562F47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87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85979E-2B24-4CFB-B096-BC2F676A8107}" type="datetimeFigureOut">
              <a:rPr lang="en-GB" smtClean="0"/>
              <a:pPr/>
              <a:t>09/03/2015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 err="1" smtClean="0"/>
              <a:t>ssss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E657C-D340-413A-8E6C-26EECB6302B2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0.png"/><Relationship Id="rId4" Type="http://schemas.openxmlformats.org/officeDocument/2006/relationships/image" Target="../media/image62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gif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2.png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png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67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jpe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71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7" Type="http://schemas.openxmlformats.org/officeDocument/2006/relationships/image" Target="../media/image75.png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9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7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7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7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7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7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7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7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71.png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71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71.png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7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7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png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rop-example" TargetMode="External"/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9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eg"/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eg"/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://bit.ly/rop-example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monad-paper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jpeg"/><Relationship Id="rId4" Type="http://schemas.openxmlformats.org/officeDocument/2006/relationships/image" Target="../media/image53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jpeg"/><Relationship Id="rId5" Type="http://schemas.openxmlformats.org/officeDocument/2006/relationships/image" Target="../media/image56.jpeg"/><Relationship Id="rId4" Type="http://schemas.openxmlformats.org/officeDocument/2006/relationships/image" Target="../media/image53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jpeg"/><Relationship Id="rId5" Type="http://schemas.openxmlformats.org/officeDocument/2006/relationships/image" Target="../media/image56.jpeg"/><Relationship Id="rId4" Type="http://schemas.openxmlformats.org/officeDocument/2006/relationships/image" Target="../media/image5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7.jpeg"/><Relationship Id="rId4" Type="http://schemas.openxmlformats.org/officeDocument/2006/relationships/image" Target="../media/image53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0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0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2.png"/><Relationship Id="rId4" Type="http://schemas.openxmlformats.org/officeDocument/2006/relationships/image" Target="../media/image1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jpeg"/><Relationship Id="rId5" Type="http://schemas.openxmlformats.org/officeDocument/2006/relationships/image" Target="../media/image56.jpeg"/><Relationship Id="rId4" Type="http://schemas.openxmlformats.org/officeDocument/2006/relationships/image" Target="../media/image53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9375"/>
            <a:ext cx="7772400" cy="1470025"/>
          </a:xfrm>
        </p:spPr>
        <p:txBody>
          <a:bodyPr>
            <a:normAutofit/>
          </a:bodyPr>
          <a:lstStyle/>
          <a:p>
            <a:r>
              <a:rPr lang="en-GB" dirty="0" smtClean="0"/>
              <a:t>Railway Oriented Programming</a:t>
            </a:r>
            <a:br>
              <a:rPr lang="en-GB" dirty="0" smtClean="0"/>
            </a:br>
            <a:r>
              <a:rPr lang="en-GB" sz="2800" dirty="0" smtClean="0"/>
              <a:t>A functional approach to error handling</a:t>
            </a:r>
            <a:endParaRPr lang="en-GB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14897" y="2743199"/>
            <a:ext cx="4556913" cy="18288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6629400" y="4419600"/>
            <a:ext cx="2214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What do railways have to do with programming?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3" name="Freeform 12"/>
          <p:cNvSpPr/>
          <p:nvPr/>
        </p:nvSpPr>
        <p:spPr>
          <a:xfrm rot="5400000" flipV="1">
            <a:off x="5505451" y="4019549"/>
            <a:ext cx="838199" cy="1181099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960437 w 960438"/>
              <a:gd name="connsiteY0" fmla="*/ 511449 h 511449"/>
              <a:gd name="connsiteX1" fmla="*/ 646112 w 960438"/>
              <a:gd name="connsiteY1" fmla="*/ 130449 h 511449"/>
              <a:gd name="connsiteX2" fmla="*/ 0 w 960438"/>
              <a:gd name="connsiteY2" fmla="*/ 39688 h 511449"/>
              <a:gd name="connsiteX0" fmla="*/ 960437 w 960437"/>
              <a:gd name="connsiteY0" fmla="*/ 471761 h 471761"/>
              <a:gd name="connsiteX1" fmla="*/ 646112 w 960437"/>
              <a:gd name="connsiteY1" fmla="*/ 90761 h 471761"/>
              <a:gd name="connsiteX2" fmla="*/ 0 w 960437"/>
              <a:gd name="connsiteY2" fmla="*/ 0 h 471761"/>
              <a:gd name="connsiteX0" fmla="*/ 960437 w 960437"/>
              <a:gd name="connsiteY0" fmla="*/ 471761 h 471761"/>
              <a:gd name="connsiteX1" fmla="*/ 0 w 960437"/>
              <a:gd name="connsiteY1" fmla="*/ 0 h 471761"/>
              <a:gd name="connsiteX0" fmla="*/ 960437 w 960437"/>
              <a:gd name="connsiteY0" fmla="*/ 471761 h 471761"/>
              <a:gd name="connsiteX1" fmla="*/ 0 w 960437"/>
              <a:gd name="connsiteY1" fmla="*/ 0 h 471761"/>
              <a:gd name="connsiteX0" fmla="*/ 960437 w 960437"/>
              <a:gd name="connsiteY0" fmla="*/ 471761 h 471761"/>
              <a:gd name="connsiteX1" fmla="*/ 0 w 960437"/>
              <a:gd name="connsiteY1" fmla="*/ 0 h 471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60437" h="471761">
                <a:moveTo>
                  <a:pt x="960437" y="471761"/>
                </a:moveTo>
                <a:cubicBezTo>
                  <a:pt x="797454" y="221408"/>
                  <a:pt x="912845" y="224930"/>
                  <a:pt x="0" y="0"/>
                </a:cubicBezTo>
              </a:path>
            </a:pathLst>
          </a:custGeom>
          <a:ln w="190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752600" y="2743200"/>
            <a:ext cx="502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“A program is a spell cast over a computer, turning input into error messages”</a:t>
            </a:r>
            <a:endParaRPr lang="en-GB" sz="24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0122" name="AutoShape 10" descr="data:image/jpeg;base64,/9j/4AAQSkZJRgABAQAAAQABAAD/2wCEAAkGBxMSEhUQExIWEBUWEBQVFhYVFhYUFxcZFRYWFhgYFBgYKCghGBolHBsXITEhJSkrLi8uGB8zOjUtNyguLi0BCgoKDg0OGhAQGzUkHyQsLTYsLCw3LywsLC8sLDQwLDQsLCwtNCwsLSwsLCwvLCwsLCwsLCwvNCwsLCw0LCwsLP/AABEIAGgB5gMBIgACEQEDEQH/xAAaAAEAAgMBAAAAAAAAAAAAAAAABAUCAwYB/8QARRAAAgECAwMHCQUIAAYDAQAAAQIDABEEEiEFEzEVIkFRVJLRBhQWMlJTYZPSByOBoaIzNEJxc5GxshckQ8Hj8GJ08SX/xAAZAQEBAQEBAQAAAAAAAAAAAAAAAQIDBAX/xAAwEQEAAQMCBgECBAYDAAAAAAAAAQIREhNRAyExQVKR8KHhMmGxwQRCU3GB0RQiYv/aAAwDAQACEQMRAD8A2+WHlDtVMdNBgxI8UYi0iwyzZS0KMbkITxJOtUWN8sdswoskrmJXdkXPBApLJbMMpXMCLjiBxqz2vtOHDbexE0zZE81yXys3OfCxhRZQTqaheSvlLhocJhsNLJlCjHCZN27L96h3N7KQ12twvbibV9KmiIoicInlHbryn/X1eeZvPXurl+0faPDzkfJg+mvR9o+0e0r8qD6al+VXlBhpsNuYNyqBYGSMxziaNkUK6qSN0o9Ykq3Ov161eT7Sw8OHw0eIlyrJsvZxSNI2Z0cMrNiASpQEKOsk2tauk00W/B3+dk5+XZzQ+0baHHzlflQfTWQ+0TaHaV+VB9NdVythsRdcM7SYhcHiUSZYsVK6BsQm7LMU3hJQ2zAHKWI0FbdtbfwsGIxEYMKy+cx7wypO8csfmqRsp3AObKxfmNYXN+NY/wCnTT+X/sWnycl/xD2h2kfKg+mt03l1tNApeUoGTOpaCJcyngy3XnL8RpW/yD2vhMOp38pXNOc0bLK0bRGJluFjVs7ZioyubAajWoHlZtdcRh8KiTl93hVjeJt6CJFzDPzhkIItqGvrwrphRnbDlvb7M3m18ljiPKzayTebM531wN2sMLvqLgAIpvprpWp/LfaYUO0pVCxUMYIgpZfWUMVtmHSOIrpJvLTCGcS74sF2hC6ERyArDuDHKRdQQMx1XieNjUfY+3BM2Gw/nZlcbUzsCJ7SxOVKAFlA5p/hfL6ptfS/OIi3Phx6+y3/APSgHl/j+0D5UP01JPljtMRiYy2jLlA26gsWUAkAZb6AjXhrU3ae2oReMzqZUix6PLuJHBEkn3eHGYKbgD1rZV4CoLwRvLgMCWXJHGrzNcZc0330ovw0QKv4WqxTRP8AJEf4+fJSZqjuzxnlhtKFt3JKEbKrZTHBcBgGF7LpoRpUrZvlFtbEAmF94A2U2TDjXKWtZgDwBNe7G8qYQ+KmnALHE+c4dSpYM2V4whIBygKV42HNq72f5VbPildVe0KLEsR3UgLc2cyHRbrzpFXUDh0is1UxEcuHz/ssTz/E51fK7aRjM29G7Em7LbuD17ZrWtfh02tWn05x3vx8qH6atdqbTwOIieLzjcqzQNGu4kYwrHC67nRQDZ7C4Oua/XTlzD71mWZUiOGCQRbqT/lpdyVEhGW2jZtULE5720q40+H0+xefJWenGO9+Plw/TWQ8t8b78fLh+mr3B+UuFTL94M+fB72QRP8Ae7tWE8nq3sbgagFuqsT5R4YRHLIBLucQikRuCL4kPCActhaMadXDQ0tT/T+ei8+SlHltjffj5cX01l6a4334+XF9NdIfKXBGUsXBXzqUod0/NjkwwQm2XhvSSRxvc2qJBt3DRxKqyguuGwceZY5Bdo5XMtiVB9UjXpvb4VIin+nt2+3YvPkhnyi2kIxLmJQqWzCKFgFUhSWsvNFyBc2qMPLLGe+Hy4vproMR5R4XdyxQzbkv51lYJKgBeZHjJyrcXXNwGnwrTtmeF4MPvG83bFhJJ33ecgQoUUhV1IZrGpEU96Pp87E37VKmLytxrMEEwLEgAbuLUk2H8NSk2/tEymAON4GKlckAsV4i5Fug9NSI9s4UIozDKIsMqxbt7pLHIGklva2oubgkm9rVa4LaUc+JTI+//wCaxErOEdVjgaM2SQuo0zAG3C4pVFMfyb9iJnyc16X4zhvh8uL6a2r5U40qXEhKggFhFHlBPAE5bAmrODbuFG6UrGYlWHPGySl1dDzimm71JLE3uw042qOu2yIZY/O88hkjdGyzBSFZy0eq3uRbiLagX0q40+H0+xefJCHlbi/fD5cX01kPKzF++Hy4vCrvGbdwZWTJ62VmjIjYEviMwlGosMgy2voeitg23hAV+93mUz2ZkkdsrxALmzLYXe/NHNFS1Ph9Psc/JRDyrxfvR8uPwrL0qxXvR3I/CpnLETwLGWjVmjZZs0chbOWvvEEYyFuFibWtbhW/CbTw0caw73OoXFqxMbjNn/ZEi3/58Ks00+H0+yRM+SuHlTivejuR+FejyoxXvR3I/CpO09owPFIqkEMINzHkIMJRbSakW1PUTe9SsDtLDbqJJJDEUyA7neWPrFjIpWwa5tmUkmk002vh9C8+SuHlPivejuR+FZDymxPvR3I/Cr/B46CVmvZ1jw0UzsFa28hJuCXAZrggXPGwqGNsRMiFpBHIJEJyK7Jqxd2kjKgFhfipJP8AKs2p8F5+SuHlJifeDuR+FZDyjxPvB3I/Cqudrsxve7Mb2te5Otuj+VeCuulR4wxnVutx5RYn3g7kfhWQ8ocT7wdxPCqgVmKaVG0JnVuth5QYj3n6E8K9G38R7z9CeFVQrMVNKjaDOrdaDbuI95+hPCsht2f2/wBCeFVYrIU0qNoM6t1oNuT+3+hPCvRtuf2/0p4VWishTSo2gzq3WQ21P7f6U8KyG2Jvb/SnhVcKyFTTo2gzq3WI2vN7f6U8KyG1pvb/AEr4VXishTTo2gzq3WA2rN7f6V8K9G1Jfa/SvhUEVkKadG0GdW6cNpy+1+lfCshtKX2v0r4VBFZipp0bQZ1bpo2jJ7X6V8KyG0JPa/SvhUIVmKadG0GdW6WMfJ7X6V8KyGOk9r8l8KiCsxTTo2gzq3ShjX9r8l8KyGMfr/JfCoorMVNOjaDOrdYYeYkEknQgaBem/wAPhWqPacTBGEysshtGQ0REhsTaMgc42BOnUa8hkCoSxC89eJA6G664/Yuw2hxIxbPhyXaXPCrHJhw9jmwpP8bFRnNlzZr6WsfFxpxrmI/SHr4cXpiZeeX2PaSDpATGFBwucqMLm1vjSoXleb4diNf/AOhJ/q1KzPX1+jVPR023PI3BYmdp5oi8jBbkSSrfKiqNFYAaAVB/4ebO9wfnTfVXWz+sfw/wK11I43EjlFU+2sY2cv8A8Ptn+4PzpvqoPs+2f7g/Om+qumd7C9eqb61P+RxL2yn2mFOzmfQDZ/uD86b6qDyA2f7g/Nm+qunrWMQmbd51z+zmGbu8auvxPKfZhTs530CwHuD82b6q99A8B7g/Nm+quhTEIRcOrDNluGBF+q46fhWbMBYEgXNh8TxsOvS9NbieU+zCnZznoJgPcn5s31U9BcB7k/Nm+qukpTX4nlPs06dnOeg2B9yfmzfVT0HwPuT82X6q6JWB4G+pGmvDQ17TW4nlPs06NnO+hGB9yfmy/VXvoVgvcn5sv1V0NYRSqyh1IZSLgg6W/nU1uJ5T7NOnZReheC9yfmS/VXvoZgvcn5kv1VfKbi41BFwRXtXW4nlPs06dlB6G4L3J+ZL9Ve+h2D90fmSfVV9WEcqsWAIJVsrW6DYGx6jYg/jTW4nlPswp2Uvofg/dH5knjT0Qwfuj8yTxq6SVSMwYEa6305pIOvwIP9qzB6amtxPKfZhTso/RHCe6PzJPGvfRLCe6PzJPGrcTqWMeYFgASvSAeBNFnUsUDAsoBKggkX4XHRTW4nlPswp2VHophPdH5knjXvorhPdH5knjVu8qqVBIBY5VB/iIBaw6zYE/gab5c2S4zZc2Xpte17dV6a3E8p9mFOyp9FsL7o9+Txp6L4X3Z78njVzSmtxPKfZhTsp/RjC+7Pffxr30Zwvuz338at68zC9r62vbpt12prcTyn2YU7Kn0aw3uz338a99G8N7s99/GrJJ1LMgYFltmA4i+ov1aVspq8Tykwp2VXo5hvdnvv409HcP7s99/GrWtMGLRyQrqxAuQDe2pX/II/A01eJ5SYU7IPo9h/dnvv4176P4f2D338as6U1eJ5SYU7KzkHD+we8/jXvIUHsHvP41Y5he19bXt0267VjNKqKXYhVUEsToABqST0CmrxPKTTp2QeQ4PYPebxpyJB7B7zeNWNKatflJhTsr+RYPYPebxr3kaH2P1N41PrxmA1Jtw46cdBTVr8pMKdkHkeH2P1N417yRD7H6m8amqwPAg6kaa6jQivaate8mFOyFyTD7P6m8aclRez+pvGpiMCLggjrGor2mrXvJhTsh8lxez+pvGveTIvZ/Nql0pq17yadOyJybH7P5mveT4/Z/M1KpTVr3k06dkbzCP2fzNPMY/Z/M1JpTVr3k06dkfzJOr8zXvmadX5mt9Kate8mnTs0eaJ1fma981Tq/M1upU1a95NOnZq82Xq/M083Xq/M1tpTVr3k06dmvcL1fmabkdX+a2Upq17yadOyPPgIntnjV7cMyhrX42vwrVyPh/cRdxfCptKalW5hTs4z7Q8OiYaNUUIN/wUAD1G6BStv2lfu8f9cf6NSrEzPOS1ujsp/WP4f4Fa62T+sfw/wKhY1mtZenp10/t+NcqptEz1bhUeW21HgSAxNbPjYYjoDmWS4bjwBNteoCrfDSi5X46f8Av/vA1Tbb2VNOsYjkhQpPHId4ue4Q3soK6Ne2vH+VSxC4YG4/C5/K38q+L/DT/FRxYrro/FM5ft67fk71U0YzET06LeuWxez5TnihVijvMziZUGUsWY7qVdSJCctjeytxFrV1CnQX0Nqp5PKFFzFkZVDzIGuvOaFshAF9LngT+VfbedX49TLJnijYCKTDLIlgHuk0ct8vSEQnXpzaXtU7yijllhXciRSTJcAmNgDFKo6RbnFbfgaYLa28xARYQAYnzObZuY6CwP8AElmB06f5GsNqbeKmSKJfvElhQ3ZAQJXRc2Qm9tSAeF1NXtEJvKNi8HOrtkEjKJeYhZyrK0cV+eGDIQ4axNx62mopg8DOSm8aW+8G9ALIpsZLsGzm4Nx6oAta4FrCx2jtRoZACpdBhnlcjKCMjICdeOhOgqLh/KA5pS63iRkXOAFy5pZIrkEkkXUfhr8A/M/Jt2Iu4vCY5Az4jENe+ZQmdnDkseFmUaa3YfGtG0BOHewky79pMwbmiPzUr1+8HqgcdfjUjD+USyFAkbtvGULYrazrI4LEmwNkNxqRmFZJt5SLmMoCrsudkAYRyCNrm/N1IsDxv+FSYuqtwcMp3TgTGAxw7xSzF3fJIS63ObLcx3sRe3DQ1ohwWIyQx7t4wFRWF2N1ZHDZ2D5RYkCwBPTfqsIvKUXY7u0Swob3F85lkhy24WzIAD8b1Mn2zbDmdUPNlVCCC3GVUJXL62huLcas85I5KrAYGZTCv3saLDhwAAWIdCd6GJewB0FyCLcKn4+GUysVEhJaHcsrERooI3gcXsf4ibg3BAHDSJifKR87IiHmzxxgMjIzBjh8194Vyn709HR/eZ6Rpm3eRs6tlddCVu+QWt63tadH9qTN+Zaz2PCyrgwoz70ope7kudRnCsTo2W4FiNaq2wE2d8oliiaWUi12kBMcCo9s4P8ADJbMSAbXFWbeUNlV9y9jA83rJpHHluTrxObQfDorDaPlEIyyIgdxYjnKQQHjVs1tVNnBsaR1Oyrh2XiCJEfeC7S5APVKvvea5D5VuTc82+q2PQJeCwkoeP8AaxoqwZRZmtlvvVcl7AE8bg6EW4Vv2h5SBFlyoS8aycecA8a5mDBdbcRfpI/lW+XbO6VWkDPnfdqVhkgu5tkjySkm7HQN6t+NqQTzRsZg5BLKyxsRJLHdgXNlWLUqist+cAvEWvfoqoweBxuYNIJACsQkOrMbQ20CupsJL3seJvrXST7ZCh3MbZI2KM2ZNGAGgBNyMxC36z1a1p9IRziInOSOSRyCtgsZAJUk8/Q3Fuo9NSBDw+Cl30BdZZGTEFjIxsoj82dFuoawbMbEAHUno1qRJCzSzJzsxxWHY5WKkw5EGhFjlzCQEfz66xi8oTcZo7Z55YowtiXKOFXUnm6am46+Ftdsu3lUteFrxpI0pul0WNlzC9+doQwA6PjpV+fuShYjB4i1l3okV5mds5yOqktCqa21IjFrDQMDx1nbEw86yMZc2UJmW7EgmZhI62v/AAEFR1AgCrJ52yyMImJW+Rbr95ZbjLYm1zprY6cKqcNtl3KRho2kdsuUxyxGKyuzGSNzmYcywtlzfAa0EQYHEKI7b0gqxnG8JYgToQFuea2Qv6ttBbqrdgMC4xKyukmTLMsd2YlAXiKiTXpIkIvfSwPQKl4ba7HEDDMq3AmzsL2JjGHZSoPAES6g3sRa541tx+1d3MkIQyGSwUCwsSJGuWJ4WQ6W6RTpYsr2wDrNI5SQxviHZhGzBm+5jCMLMOaGDiw6SvQKwwsWKUBHEjMZoXLBrqqCMKwY345hqBxJvrqalek8XEqRaLeEFlDWt/CpN2ANlJGlzSXyg5jlIWZkilc3KhPuwp4/xA5hw6jwIqT8/wAHz2hYTAzoIg29KbrDmYbxmcsBJnsc175t2TY6gdNYxoI1QOsi5YMWZFRiJBHJJzFBU3DsbW1vcHWulwkpZFdlykqCRe9r/Gqw7dQKkixMTLHC4Ayg2lcRqGJPQTf+V6s9bJ+bftLCtIYAM4USMXAcqbbpwA5U684r0nW1UkGDxRA3rzI26SxjGY23OVgSXC5g+Ym63Jy2PVPxe3zklEcZ3kQO8DFbRnOVF9edexIt0dVe47yhysY0QO4kQWzqRZplia5HBhmGh6/gadZXorfMMRznCMJPNpY0dWktmDAglXclLjNYEkX6RTaOAmaGVLTTK8EwjTVLSMqgAguSV42LEi+b4Ve4LbKyyboKeLi+hF4yFYG3DW4F+OU1pl2+qrn3blTvBGRl+8MZsQATpexIvbh0UOnNjt7DzOyBGdU3cgYxglg5y5GsGXgM1r3F7XFQmw2JvNbe5SGMIz84c8b0HXRnFymvNGnNq7xONKZFyEu5ICAjTKpYktwsP+4qjHlSfNw2W8vm6sxABVZGh3ouvHLw14aihENs2FkMoyb6OLQr6zMHDqW0ZxZSMo5wI0fQX1rlwck0MZUSuLI0mZ257LiY2BjuehFk4W4j8LWTylvlEUZfNLGoJIAKtIIyb/wtqCAev4GpmzdrpK+6RSAM9iLZfu2yMDb1db2vxsaQiqhwuIu+kuYygwHOcqLvWJ3gvrpqbg3BAGoqbsbCyo0ZbPYwybzO5fn7xSnEmxyluHR+FasPt8qgeYAZ5WUAMl1G93QsvFhci5rXs/ypVrhxchlvlFsquQFOW5J/iJsTYCpCzzZbEw86y3cOynOSXLDJ0AKQxV1OlhlBHON66KqvZ202lltkyRnDpKl7FjnZhc24aAaVoj22VVZJFJV45ZgRYCOKMrbNrdmIYHQcbih3XdKp59viM5JInRsmYLdWvzHdQCDbMcjrbrHxFbjtldzLOEYrEt7DLduYr2XW1+cBr00sLKlVS7au5iETGVc2ZLroqqjZsxNjfOgt1n4Xr3ZG1jOZSE5ilcjX1YNEkguOg86gtKVz+zdvMYRJIhP3cckhXLljEvqgDi1hr12+OlSZtvqqo27ds6ZgBlv+2jhsbm3Fwf5A0sXW9Kodo7fIjm3cZ3scUrMGK2Td6Ak35wJ4AdR4VZYLEMZJYnsShVlIFrpILi46wQw/AHpoJlKUoFKUoFKUoFKUoOR+0r93j/rj/RqU+0r93j/rj/RqVunokuyn9Y/h/gVrrZP6x/D/AAK11hSlKUCoMmyIWGUqSM0res3GUkuf7m46uip1KCC+ykJuWkzZHTNvXDZXtcXBv0AjqI0ryXY8TMGbM5UgrmdjlsyNpc9aL/b41PpQQn2VE2YMGbOkiG7uTllbMwBJ0F+FuA0FhWuPYcIYsA2rBiudirFWZwWW9jZmJ/t1CrGlBCg2XGmS2ayNmQF2ITmsoCgnQWYi38uoVg+xYSEGUjd3yEMwK5nWQkG/HMoNWFKCsGwYRcWbVSDz3ubu0lyb3uHZmB4gmt0mzEb1i78PWkcjmusgNr2uGUa9WnTU2lBXYnYkLsXZWzM4ckOynMu7sRY6fs0/t8TWceyo1IZc6nW5DsC92zneG/O1vx6z11OpQQW2TEVCZTYQNCOc3qPbMPyGvGtTbBgP8LWs4AzvZd4wdiovoSwBv8Ks6UFfJseJg6nOVkBzjeOAxKhSxF/WIHHr1417PsmOQWkzyCzWzOxsWFsy9TDobiNbVPpQQZdkxtmvms+rAOwBJXLmsD63A36wDx1rTLsVWkzM7su6KMpdrtdgxzG+q2Fsvxq0pQVz7FhJJs3rlxZ2AVmIYsljzTcA6VlyNDZgVJzxujksxLCQ3a543PX8Kn0oNK4YAOLtzySee2lwF5hvzBpwFtdajHZEROYhmfm2csxcZMwXK3EWzP3j11PpQVOF2KBlZ2JkQOBIjMjMJMmYvrqxyL/bS1TZsBG0iSsCXS2U3Olg44dOjt/epNKCtbYcJAUqzKoIVS7ELcFSVF9DYnX41vGzk1vmfMjIc7M11a1xr/KpdKCLg8CIySHdhkRAGZmChb8L9JvqeNgB0VBxHk/GQAhZCGisczHKkcokyIL83pAt/wBquKU73Fc+xISLWbUENZ3Be7F/vDfnc4k69Z6KxOwoepum3Pey3kEvMF+bzwDp1VZ0oI2GwKxklSwuScudit29Y5eFydf5knprS2x4STdSQSxAzNlUuczFBey3PV1nrqfSg0YvCLJbNcFSSCrFSLgg6jrBqGmwoQm7AdUMaxlRI4DKq5Bm11OXS/E2HVVnSggHZEdsvPC5wygSPZWD5wUF+bzvDhW7C4FYySuYXLHLmYrdjdiFOgJOv4nrqTSgrX2HCdLMBpezsL5ZDKA1jqAxJ/GvcNsSGM3QMmgBs7DMBwD684D49Z66saUEPBbMjibMma+RY9XZgEUkqqgmwAua1YTZSquVrOFWSNL30ikIJRhwNrAX6gPjVjSgr+RodLhnIeNgzOzNeK+TUm9hc6fE9dbE2XEIngC8xy5YXOu8JLa8Rx/DQCplKCDLsqNmZ7MrMSSyuynVFQi4PAhV061B41swuz44ixQZMwUFQTl5qhBZeAOUAfhUqlBXjYsICqFICoiZczWZYzdQ4vzra8ax5DhvezG3AZ2sv3iy2UXsBnVT+FuFWVKCuxOxIZA4YMN5nD5Xdcwe2YGx4afhW/CYUq8kjHM0jDgLBVUWVR+ZPxY1KpQKUpQKUpQKUpQKUpQcj9pX7vH/AFx/o1KfaV+7x/1x/o1K3T0SXZT+sfw/wK11sn9Y/h/gVrrClKUoFKUoFKUoFKUoFKUoFKUoFKUoFKUoFKUoFKUoFKUoFKUoFKiSzPvCikABUOqF7597/wDJbAbv4+t8Kffe0vD3X5ftaCXSolpvaXo/6P8A5a9tN7S8fc/n+1oJVKiffe0vT/0v/LT772l4e6/L9rQS6VFtN7S9H/R/8ta8RJKis5ZSFVmsIhchQTpeWgnUqHsXGGaCKYgKZIlcgagFhewvUygUpSgUpSgUpSgUpSgUpSgUpSgUpSgUpSgUpSgUpSgUpSgUpSg5H7Sv3eP+uP8ARqU+0r93j/rj/RqVunokuyn9Y/h/gVrrZP6x/D/ArXWFKUpQKUpQKUpQKUpQKUpQKUpQKUpQKUpQKUpQKUpQKUpQKUpQRF/bPx/Zwf5xXGpdVO0vOVkzwRRygogOeQpbJvtAANb7wa/Co/ne0OywfOPhVF9VXtaW0kYdzFCVkzsGMYzjLkVnFiqkZzxFyAL9Bi+d7Q7LB84+Fe+ebQ7LB88+FBUyY6USc93GHCNvHDMriLfyBHFuAIsGk0YKAfiOyU6aai2nTVH55tHs0Hzz4V553tDssHzj4U7WO6+qNtL9jL/Rk/1NVXne0OywfOPhWvETbQdGTzaAZlZb746XBHVQTPJP9yw3/wBeP/UVbVA2DhGhw0ML2zJEitY3FwLGxqfUClKUClKUClKUClKUClKUClKUClKUClKUClKUClKUClKUClKUHI/aV+7x/wBcf6NSn2lfu8f9cf6NSt09El0M+3sLmP8AzEXfXqrX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uX+0DaUMsCLHKkhE1yFYE2ytrSlKsckf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0124" name="AutoShape 12" descr="data:image/jpeg;base64,/9j/4AAQSkZJRgABAQAAAQABAAD/2wCEAAkGBxMSEhUQExIWEBUWEBQVFhYVFhYUFxcZFRYWFhgYFBgYKCghGBolHBsXITEhJSkrLi8uGB8zOjUtNyguLi0BCgoKDg0OGhAQGzUkHyQsLTYsLCw3LywsLC8sLDQwLDQsLCwtNCwsLSwsLCwvLCwsLCwsLCwvNCwsLCw0LCwsLP/AABEIAGgB5gMBIgACEQEDEQH/xAAaAAEAAgMBAAAAAAAAAAAAAAAABAUCAwYB/8QARRAAAgECAwMHCQUIAAYDAQAAAQIDABEEEiEFEzEVIkFRVJLRBhQWMlJTYZPSByOBoaIzNEJxc5GxshckQ8Hj8GJ08SX/xAAZAQEBAQEBAQAAAAAAAAAAAAAAAQIDBAX/xAAwEQEAAQMCBgECBAYDAAAAAAAAAQIREhNRAyExQVKR8KHhMmGxwQRCU3GB0RQiYv/aAAwDAQACEQMRAD8A2+WHlDtVMdNBgxI8UYi0iwyzZS0KMbkITxJOtUWN8sdswoskrmJXdkXPBApLJbMMpXMCLjiBxqz2vtOHDbexE0zZE81yXys3OfCxhRZQTqaheSvlLhocJhsNLJlCjHCZN27L96h3N7KQ12twvbibV9KmiIoicInlHbryn/X1eeZvPXurl+0faPDzkfJg+mvR9o+0e0r8qD6al+VXlBhpsNuYNyqBYGSMxziaNkUK6qSN0o9Ykq3Ov161eT7Sw8OHw0eIlyrJsvZxSNI2Z0cMrNiASpQEKOsk2tauk00W/B3+dk5+XZzQ+0baHHzlflQfTWQ+0TaHaV+VB9NdVythsRdcM7SYhcHiUSZYsVK6BsQm7LMU3hJQ2zAHKWI0FbdtbfwsGIxEYMKy+cx7wypO8csfmqRsp3AObKxfmNYXN+NY/wCnTT+X/sWnycl/xD2h2kfKg+mt03l1tNApeUoGTOpaCJcyngy3XnL8RpW/yD2vhMOp38pXNOc0bLK0bRGJluFjVs7ZioyubAajWoHlZtdcRh8KiTl93hVjeJt6CJFzDPzhkIItqGvrwrphRnbDlvb7M3m18ljiPKzayTebM531wN2sMLvqLgAIpvprpWp/LfaYUO0pVCxUMYIgpZfWUMVtmHSOIrpJvLTCGcS74sF2hC6ERyArDuDHKRdQQMx1XieNjUfY+3BM2Gw/nZlcbUzsCJ7SxOVKAFlA5p/hfL6ptfS/OIi3Phx6+y3/APSgHl/j+0D5UP01JPljtMRiYy2jLlA26gsWUAkAZb6AjXhrU3ae2oReMzqZUix6PLuJHBEkn3eHGYKbgD1rZV4CoLwRvLgMCWXJHGrzNcZc0330ovw0QKv4WqxTRP8AJEf4+fJSZqjuzxnlhtKFt3JKEbKrZTHBcBgGF7LpoRpUrZvlFtbEAmF94A2U2TDjXKWtZgDwBNe7G8qYQ+KmnALHE+c4dSpYM2V4whIBygKV42HNq72f5VbPildVe0KLEsR3UgLc2cyHRbrzpFXUDh0is1UxEcuHz/ssTz/E51fK7aRjM29G7Em7LbuD17ZrWtfh02tWn05x3vx8qH6atdqbTwOIieLzjcqzQNGu4kYwrHC67nRQDZ7C4Oua/XTlzD71mWZUiOGCQRbqT/lpdyVEhGW2jZtULE5720q40+H0+xefJWenGO9+Plw/TWQ8t8b78fLh+mr3B+UuFTL94M+fB72QRP8Ae7tWE8nq3sbgagFuqsT5R4YRHLIBLucQikRuCL4kPCActhaMadXDQ0tT/T+ei8+SlHltjffj5cX01l6a4334+XF9NdIfKXBGUsXBXzqUod0/NjkwwQm2XhvSSRxvc2qJBt3DRxKqyguuGwceZY5Bdo5XMtiVB9UjXpvb4VIin+nt2+3YvPkhnyi2kIxLmJQqWzCKFgFUhSWsvNFyBc2qMPLLGe+Hy4vproMR5R4XdyxQzbkv51lYJKgBeZHjJyrcXXNwGnwrTtmeF4MPvG83bFhJJ33ecgQoUUhV1IZrGpEU96Pp87E37VKmLytxrMEEwLEgAbuLUk2H8NSk2/tEymAON4GKlckAsV4i5Fug9NSI9s4UIozDKIsMqxbt7pLHIGklva2oubgkm9rVa4LaUc+JTI+//wCaxErOEdVjgaM2SQuo0zAG3C4pVFMfyb9iJnyc16X4zhvh8uL6a2r5U40qXEhKggFhFHlBPAE5bAmrODbuFG6UrGYlWHPGySl1dDzimm71JLE3uw042qOu2yIZY/O88hkjdGyzBSFZy0eq3uRbiLagX0q40+H0+xefJCHlbi/fD5cX01kPKzF++Hy4vCrvGbdwZWTJ62VmjIjYEviMwlGosMgy2voeitg23hAV+93mUz2ZkkdsrxALmzLYXe/NHNFS1Ph9Psc/JRDyrxfvR8uPwrL0qxXvR3I/CpnLETwLGWjVmjZZs0chbOWvvEEYyFuFibWtbhW/CbTw0caw73OoXFqxMbjNn/ZEi3/58Ks00+H0+yRM+SuHlTivejuR+FejyoxXvR3I/CpO09owPFIqkEMINzHkIMJRbSakW1PUTe9SsDtLDbqJJJDEUyA7neWPrFjIpWwa5tmUkmk002vh9C8+SuHlPivejuR+FZDymxPvR3I/Cr/B46CVmvZ1jw0UzsFa28hJuCXAZrggXPGwqGNsRMiFpBHIJEJyK7Jqxd2kjKgFhfipJP8AKs2p8F5+SuHlJifeDuR+FZDyjxPvB3I/Cqudrsxve7Mb2te5Otuj+VeCuulR4wxnVutx5RYn3g7kfhWQ8ocT7wdxPCqgVmKaVG0JnVuth5QYj3n6E8K9G38R7z9CeFVQrMVNKjaDOrdaDbuI95+hPCsht2f2/wBCeFVYrIU0qNoM6t1oNuT+3+hPCvRtuf2/0p4VWishTSo2gzq3WQ21P7f6U8KyG2Jvb/SnhVcKyFTTo2gzq3WI2vN7f6U8KyG1pvb/AEr4VXishTTo2gzq3WA2rN7f6V8K9G1Jfa/SvhUEVkKadG0GdW6cNpy+1+lfCshtKX2v0r4VBFZipp0bQZ1bpo2jJ7X6V8KyG0JPa/SvhUIVmKadG0GdW6WMfJ7X6V8KyGOk9r8l8KiCsxTTo2gzq3ShjX9r8l8KyGMfr/JfCoorMVNOjaDOrdYYeYkEknQgaBem/wAPhWqPacTBGEysshtGQ0REhsTaMgc42BOnUa8hkCoSxC89eJA6G664/Yuw2hxIxbPhyXaXPCrHJhw9jmwpP8bFRnNlzZr6WsfFxpxrmI/SHr4cXpiZeeX2PaSDpATGFBwucqMLm1vjSoXleb4diNf/AOhJ/q1KzPX1+jVPR023PI3BYmdp5oi8jBbkSSrfKiqNFYAaAVB/4ebO9wfnTfVXWz+sfw/wK11I43EjlFU+2sY2cv8A8Ptn+4PzpvqoPs+2f7g/Om+qumd7C9eqb61P+RxL2yn2mFOzmfQDZ/uD86b6qDyA2f7g/Nm+qunrWMQmbd51z+zmGbu8auvxPKfZhTs530CwHuD82b6q99A8B7g/Nm+quhTEIRcOrDNluGBF+q46fhWbMBYEgXNh8TxsOvS9NbieU+zCnZznoJgPcn5s31U9BcB7k/Nm+qukpTX4nlPs06dnOeg2B9yfmzfVT0HwPuT82X6q6JWB4G+pGmvDQ17TW4nlPs06NnO+hGB9yfmy/VXvoVgvcn5sv1V0NYRSqyh1IZSLgg6W/nU1uJ5T7NOnZReheC9yfmS/VXvoZgvcn5kv1VfKbi41BFwRXtXW4nlPs06dlB6G4L3J+ZL9Ve+h2D90fmSfVV9WEcqsWAIJVsrW6DYGx6jYg/jTW4nlPswp2Uvofg/dH5knjT0Qwfuj8yTxq6SVSMwYEa6305pIOvwIP9qzB6amtxPKfZhTso/RHCe6PzJPGvfRLCe6PzJPGrcTqWMeYFgASvSAeBNFnUsUDAsoBKggkX4XHRTW4nlPswp2VHophPdH5knjXvorhPdH5knjVu8qqVBIBY5VB/iIBaw6zYE/gab5c2S4zZc2Xpte17dV6a3E8p9mFOyp9FsL7o9+Txp6L4X3Z78njVzSmtxPKfZhTsp/RjC+7Pffxr30Zwvuz338at68zC9r62vbpt12prcTyn2YU7Kn0aw3uz338a99G8N7s99/GrJJ1LMgYFltmA4i+ov1aVspq8Tykwp2VXo5hvdnvv409HcP7s99/GrWtMGLRyQrqxAuQDe2pX/II/A01eJ5SYU7IPo9h/dnvv4176P4f2D338as6U1eJ5SYU7KzkHD+we8/jXvIUHsHvP41Y5he19bXt0267VjNKqKXYhVUEsToABqST0CmrxPKTTp2QeQ4PYPebxpyJB7B7zeNWNKatflJhTsr+RYPYPebxr3kaH2P1N41PrxmA1Jtw46cdBTVr8pMKdkHkeH2P1N417yRD7H6m8amqwPAg6kaa6jQivaate8mFOyFyTD7P6m8aclRez+pvGpiMCLggjrGor2mrXvJhTsh8lxez+pvGveTIvZ/Nql0pq17yadOyJybH7P5mveT4/Z/M1KpTVr3k06dkbzCP2fzNPMY/Z/M1JpTVr3k06dkfzJOr8zXvmadX5mt9Kate8mnTs0eaJ1fma981Tq/M1upU1a95NOnZq82Xq/M083Xq/M1tpTVr3k06dmvcL1fmabkdX+a2Upq17yadOyPPgIntnjV7cMyhrX42vwrVyPh/cRdxfCptKalW5hTs4z7Q8OiYaNUUIN/wUAD1G6BStv2lfu8f9cf6NSrEzPOS1ujsp/WP4f4Fa62T+sfw/wKhY1mtZenp10/t+NcqptEz1bhUeW21HgSAxNbPjYYjoDmWS4bjwBNteoCrfDSi5X46f8Av/vA1Tbb2VNOsYjkhQpPHId4ue4Q3soK6Ne2vH+VSxC4YG4/C5/K38q+L/DT/FRxYrro/FM5ft67fk71U0YzET06LeuWxez5TnihVijvMziZUGUsWY7qVdSJCctjeytxFrV1CnQX0Nqp5PKFFzFkZVDzIGuvOaFshAF9LngT+VfbedX49TLJnijYCKTDLIlgHuk0ct8vSEQnXpzaXtU7yijllhXciRSTJcAmNgDFKo6RbnFbfgaYLa28xARYQAYnzObZuY6CwP8AElmB06f5GsNqbeKmSKJfvElhQ3ZAQJXRc2Qm9tSAeF1NXtEJvKNi8HOrtkEjKJeYhZyrK0cV+eGDIQ4axNx62mopg8DOSm8aW+8G9ALIpsZLsGzm4Nx6oAta4FrCx2jtRoZACpdBhnlcjKCMjICdeOhOgqLh/KA5pS63iRkXOAFy5pZIrkEkkXUfhr8A/M/Jt2Iu4vCY5Az4jENe+ZQmdnDkseFmUaa3YfGtG0BOHewky79pMwbmiPzUr1+8HqgcdfjUjD+USyFAkbtvGULYrazrI4LEmwNkNxqRmFZJt5SLmMoCrsudkAYRyCNrm/N1IsDxv+FSYuqtwcMp3TgTGAxw7xSzF3fJIS63ObLcx3sRe3DQ1ohwWIyQx7t4wFRWF2N1ZHDZ2D5RYkCwBPTfqsIvKUXY7u0Swob3F85lkhy24WzIAD8b1Mn2zbDmdUPNlVCCC3GVUJXL62huLcas85I5KrAYGZTCv3saLDhwAAWIdCd6GJewB0FyCLcKn4+GUysVEhJaHcsrERooI3gcXsf4ibg3BAHDSJifKR87IiHmzxxgMjIzBjh8194Vyn709HR/eZ6Rpm3eRs6tlddCVu+QWt63tadH9qTN+Zaz2PCyrgwoz70ope7kudRnCsTo2W4FiNaq2wE2d8oliiaWUi12kBMcCo9s4P8ADJbMSAbXFWbeUNlV9y9jA83rJpHHluTrxObQfDorDaPlEIyyIgdxYjnKQQHjVs1tVNnBsaR1Oyrh2XiCJEfeC7S5APVKvvea5D5VuTc82+q2PQJeCwkoeP8AaxoqwZRZmtlvvVcl7AE8bg6EW4Vv2h5SBFlyoS8aycecA8a5mDBdbcRfpI/lW+XbO6VWkDPnfdqVhkgu5tkjySkm7HQN6t+NqQTzRsZg5BLKyxsRJLHdgXNlWLUqist+cAvEWvfoqoweBxuYNIJACsQkOrMbQ20CupsJL3seJvrXST7ZCh3MbZI2KM2ZNGAGgBNyMxC36z1a1p9IRziInOSOSRyCtgsZAJUk8/Q3Fuo9NSBDw+Cl30BdZZGTEFjIxsoj82dFuoawbMbEAHUno1qRJCzSzJzsxxWHY5WKkw5EGhFjlzCQEfz66xi8oTcZo7Z55YowtiXKOFXUnm6am46+Ftdsu3lUteFrxpI0pul0WNlzC9+doQwA6PjpV+fuShYjB4i1l3okV5mds5yOqktCqa21IjFrDQMDx1nbEw86yMZc2UJmW7EgmZhI62v/AAEFR1AgCrJ52yyMImJW+Rbr95ZbjLYm1zprY6cKqcNtl3KRho2kdsuUxyxGKyuzGSNzmYcywtlzfAa0EQYHEKI7b0gqxnG8JYgToQFuea2Qv6ttBbqrdgMC4xKyukmTLMsd2YlAXiKiTXpIkIvfSwPQKl4ba7HEDDMq3AmzsL2JjGHZSoPAES6g3sRa541tx+1d3MkIQyGSwUCwsSJGuWJ4WQ6W6RTpYsr2wDrNI5SQxviHZhGzBm+5jCMLMOaGDiw6SvQKwwsWKUBHEjMZoXLBrqqCMKwY345hqBxJvrqalek8XEqRaLeEFlDWt/CpN2ANlJGlzSXyg5jlIWZkilc3KhPuwp4/xA5hw6jwIqT8/wAHz2hYTAzoIg29KbrDmYbxmcsBJnsc175t2TY6gdNYxoI1QOsi5YMWZFRiJBHJJzFBU3DsbW1vcHWulwkpZFdlykqCRe9r/Gqw7dQKkixMTLHC4Ayg2lcRqGJPQTf+V6s9bJ+bftLCtIYAM4USMXAcqbbpwA5U684r0nW1UkGDxRA3rzI26SxjGY23OVgSXC5g+Ym63Jy2PVPxe3zklEcZ3kQO8DFbRnOVF9edexIt0dVe47yhysY0QO4kQWzqRZplia5HBhmGh6/gadZXorfMMRznCMJPNpY0dWktmDAglXclLjNYEkX6RTaOAmaGVLTTK8EwjTVLSMqgAguSV42LEi+b4Ve4LbKyyboKeLi+hF4yFYG3DW4F+OU1pl2+qrn3blTvBGRl+8MZsQATpexIvbh0UOnNjt7DzOyBGdU3cgYxglg5y5GsGXgM1r3F7XFQmw2JvNbe5SGMIz84c8b0HXRnFymvNGnNq7xONKZFyEu5ICAjTKpYktwsP+4qjHlSfNw2W8vm6sxABVZGh3ouvHLw14aihENs2FkMoyb6OLQr6zMHDqW0ZxZSMo5wI0fQX1rlwck0MZUSuLI0mZ257LiY2BjuehFk4W4j8LWTylvlEUZfNLGoJIAKtIIyb/wtqCAev4GpmzdrpK+6RSAM9iLZfu2yMDb1db2vxsaQiqhwuIu+kuYygwHOcqLvWJ3gvrpqbg3BAGoqbsbCyo0ZbPYwybzO5fn7xSnEmxyluHR+FasPt8qgeYAZ5WUAMl1G93QsvFhci5rXs/ypVrhxchlvlFsquQFOW5J/iJsTYCpCzzZbEw86y3cOynOSXLDJ0AKQxV1OlhlBHON66KqvZ202lltkyRnDpKl7FjnZhc24aAaVoj22VVZJFJV45ZgRYCOKMrbNrdmIYHQcbih3XdKp59viM5JInRsmYLdWvzHdQCDbMcjrbrHxFbjtldzLOEYrEt7DLduYr2XW1+cBr00sLKlVS7au5iETGVc2ZLroqqjZsxNjfOgt1n4Xr3ZG1jOZSE5ilcjX1YNEkguOg86gtKVz+zdvMYRJIhP3cckhXLljEvqgDi1hr12+OlSZtvqqo27ds6ZgBlv+2jhsbm3Fwf5A0sXW9Kodo7fIjm3cZ3scUrMGK2Td6Ak35wJ4AdR4VZYLEMZJYnsShVlIFrpILi46wQw/AHpoJlKUoFKUoFKUoFKUoOR+0r93j/rj/RqU+0r93j/rj/RqVunokuyn9Y/h/gVrrZP6x/D/AAK11hSlKUCoMmyIWGUqSM0res3GUkuf7m46uip1KCC+ykJuWkzZHTNvXDZXtcXBv0AjqI0ryXY8TMGbM5UgrmdjlsyNpc9aL/b41PpQQn2VE2YMGbOkiG7uTllbMwBJ0F+FuA0FhWuPYcIYsA2rBiudirFWZwWW9jZmJ/t1CrGlBCg2XGmS2ayNmQF2ITmsoCgnQWYi38uoVg+xYSEGUjd3yEMwK5nWQkG/HMoNWFKCsGwYRcWbVSDz3ubu0lyb3uHZmB4gmt0mzEb1i78PWkcjmusgNr2uGUa9WnTU2lBXYnYkLsXZWzM4ckOynMu7sRY6fs0/t8TWceyo1IZc6nW5DsC92zneG/O1vx6z11OpQQW2TEVCZTYQNCOc3qPbMPyGvGtTbBgP8LWs4AzvZd4wdiovoSwBv8Ks6UFfJseJg6nOVkBzjeOAxKhSxF/WIHHr1417PsmOQWkzyCzWzOxsWFsy9TDobiNbVPpQQZdkxtmvms+rAOwBJXLmsD63A36wDx1rTLsVWkzM7su6KMpdrtdgxzG+q2Fsvxq0pQVz7FhJJs3rlxZ2AVmIYsljzTcA6VlyNDZgVJzxujksxLCQ3a543PX8Kn0oNK4YAOLtzySee2lwF5hvzBpwFtdajHZEROYhmfm2csxcZMwXK3EWzP3j11PpQVOF2KBlZ2JkQOBIjMjMJMmYvrqxyL/bS1TZsBG0iSsCXS2U3Olg44dOjt/epNKCtbYcJAUqzKoIVS7ELcFSVF9DYnX41vGzk1vmfMjIc7M11a1xr/KpdKCLg8CIySHdhkRAGZmChb8L9JvqeNgB0VBxHk/GQAhZCGisczHKkcokyIL83pAt/wBquKU73Fc+xISLWbUENZ3Be7F/vDfnc4k69Z6KxOwoepum3Pey3kEvMF+bzwDp1VZ0oI2GwKxklSwuScudit29Y5eFydf5knprS2x4STdSQSxAzNlUuczFBey3PV1nrqfSg0YvCLJbNcFSSCrFSLgg6jrBqGmwoQm7AdUMaxlRI4DKq5Bm11OXS/E2HVVnSggHZEdsvPC5wygSPZWD5wUF+bzvDhW7C4FYySuYXLHLmYrdjdiFOgJOv4nrqTSgrX2HCdLMBpezsL5ZDKA1jqAxJ/GvcNsSGM3QMmgBs7DMBwD684D49Z66saUEPBbMjibMma+RY9XZgEUkqqgmwAua1YTZSquVrOFWSNL30ikIJRhwNrAX6gPjVjSgr+RodLhnIeNgzOzNeK+TUm9hc6fE9dbE2XEIngC8xy5YXOu8JLa8Rx/DQCplKCDLsqNmZ7MrMSSyuynVFQi4PAhV061B41swuz44ixQZMwUFQTl5qhBZeAOUAfhUqlBXjYsICqFICoiZczWZYzdQ4vzra8ax5DhvezG3AZ2sv3iy2UXsBnVT+FuFWVKCuxOxIZA4YMN5nD5Xdcwe2YGx4afhW/CYUq8kjHM0jDgLBVUWVR+ZPxY1KpQKUpQKUpQKUpQKUpQcj9pX7vH/AFx/o1KfaV+7x/1x/o1K3T0SXZT+sfw/wK11sn9Y/h/gVrrClKUoFKUoFKUoFKUoFKUoFKUoFKUoFKUoFKUoFKUoFKUoFKUoFKiSzPvCikABUOqF7597/wDJbAbv4+t8Kffe0vD3X5ftaCXSolpvaXo/6P8A5a9tN7S8fc/n+1oJVKiffe0vT/0v/LT772l4e6/L9rQS6VFtN7S9H/R/8ta8RJKis5ZSFVmsIhchQTpeWgnUqHsXGGaCKYgKZIlcgagFhewvUygUpSgUpSgUpSgUpSgUpSgUpSgUpSgUpSgUpSgUpSgUpSgUpSg5H7Sv3eP+uP8ARqU+0r93j/rj/RqVunokuyn9Y/h/gVrrZP6x/D/ArXWFKUpQKUpQKUpQKUpQKUpQKUpQKUpQKUpQKUpQKUpQKUpQKUpQRF/bPx/Zwf5xXGpdVO0vOVkzwRRygogOeQpbJvtAANb7wa/Co/ne0OywfOPhVF9VXtaW0kYdzFCVkzsGMYzjLkVnFiqkZzxFyAL9Bi+d7Q7LB84+Fe+ebQ7LB88+FBUyY6USc93GHCNvHDMriLfyBHFuAIsGk0YKAfiOyU6aai2nTVH55tHs0Hzz4V553tDssHzj4U7WO6+qNtL9jL/Rk/1NVXne0OywfOPhWvETbQdGTzaAZlZb746XBHVQTPJP9yw3/wBeP/UVbVA2DhGhw0ML2zJEitY3FwLGxqfUClKUClKUClKUClKUClKUClKUClKUClKUClKUClKUClKUClKUHI/aV+7x/wBcf6NSn2lfu8f9cf6NSt09El0M+3sLmP8AzEXfXqrX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uX+0DaUMsCLHKkhE1yFYE2ytrSlKsckf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0126" name="AutoShape 14" descr="data:image/jpeg;base64,/9j/4AAQSkZJRgABAQAAAQABAAD/2wCEAAkGBxMSEhUQExIWEBUWEBQVFhYVFhYUFxcZFRYWFhgYFBgYKCghGBolHBsXITEhJSkrLi8uGB8zOjUtNyguLi0BCgoKDg0OGhAQGzUkHyQsLTYsLCw3LywsLC8sLDQwLDQsLCwtNCwsLSwsLCwvLCwsLCwsLCwvNCwsLCw0LCwsLP/AABEIAGgB5gMBIgACEQEDEQH/xAAaAAEAAgMBAAAAAAAAAAAAAAAABAUCAwYB/8QARRAAAgECAwMHCQUIAAYDAQAAAQIDABEEEiEFEzEVIkFRVJLRBhQWMlJTYZPSByOBoaIzNEJxc5GxshckQ8Hj8GJ08SX/xAAZAQEBAQEBAQAAAAAAAAAAAAAAAQIDBAX/xAAwEQEAAQMCBgECBAYDAAAAAAAAAQIREhNRAyExQVKR8KHhMmGxwQRCU3GB0RQiYv/aAAwDAQACEQMRAD8A2+WHlDtVMdNBgxI8UYi0iwyzZS0KMbkITxJOtUWN8sdswoskrmJXdkXPBApLJbMMpXMCLjiBxqz2vtOHDbexE0zZE81yXys3OfCxhRZQTqaheSvlLhocJhsNLJlCjHCZN27L96h3N7KQ12twvbibV9KmiIoicInlHbryn/X1eeZvPXurl+0faPDzkfJg+mvR9o+0e0r8qD6al+VXlBhpsNuYNyqBYGSMxziaNkUK6qSN0o9Ykq3Ov161eT7Sw8OHw0eIlyrJsvZxSNI2Z0cMrNiASpQEKOsk2tauk00W/B3+dk5+XZzQ+0baHHzlflQfTWQ+0TaHaV+VB9NdVythsRdcM7SYhcHiUSZYsVK6BsQm7LMU3hJQ2zAHKWI0FbdtbfwsGIxEYMKy+cx7wypO8csfmqRsp3AObKxfmNYXN+NY/wCnTT+X/sWnycl/xD2h2kfKg+mt03l1tNApeUoGTOpaCJcyngy3XnL8RpW/yD2vhMOp38pXNOc0bLK0bRGJluFjVs7ZioyubAajWoHlZtdcRh8KiTl93hVjeJt6CJFzDPzhkIItqGvrwrphRnbDlvb7M3m18ljiPKzayTebM531wN2sMLvqLgAIpvprpWp/LfaYUO0pVCxUMYIgpZfWUMVtmHSOIrpJvLTCGcS74sF2hC6ERyArDuDHKRdQQMx1XieNjUfY+3BM2Gw/nZlcbUzsCJ7SxOVKAFlA5p/hfL6ptfS/OIi3Phx6+y3/APSgHl/j+0D5UP01JPljtMRiYy2jLlA26gsWUAkAZb6AjXhrU3ae2oReMzqZUix6PLuJHBEkn3eHGYKbgD1rZV4CoLwRvLgMCWXJHGrzNcZc0330ovw0QKv4WqxTRP8AJEf4+fJSZqjuzxnlhtKFt3JKEbKrZTHBcBgGF7LpoRpUrZvlFtbEAmF94A2U2TDjXKWtZgDwBNe7G8qYQ+KmnALHE+c4dSpYM2V4whIBygKV42HNq72f5VbPildVe0KLEsR3UgLc2cyHRbrzpFXUDh0is1UxEcuHz/ssTz/E51fK7aRjM29G7Em7LbuD17ZrWtfh02tWn05x3vx8qH6atdqbTwOIieLzjcqzQNGu4kYwrHC67nRQDZ7C4Oua/XTlzD71mWZUiOGCQRbqT/lpdyVEhGW2jZtULE5720q40+H0+xefJWenGO9+Plw/TWQ8t8b78fLh+mr3B+UuFTL94M+fB72QRP8Ae7tWE8nq3sbgagFuqsT5R4YRHLIBLucQikRuCL4kPCActhaMadXDQ0tT/T+ei8+SlHltjffj5cX01l6a4334+XF9NdIfKXBGUsXBXzqUod0/NjkwwQm2XhvSSRxvc2qJBt3DRxKqyguuGwceZY5Bdo5XMtiVB9UjXpvb4VIin+nt2+3YvPkhnyi2kIxLmJQqWzCKFgFUhSWsvNFyBc2qMPLLGe+Hy4vproMR5R4XdyxQzbkv51lYJKgBeZHjJyrcXXNwGnwrTtmeF4MPvG83bFhJJ33ecgQoUUhV1IZrGpEU96Pp87E37VKmLytxrMEEwLEgAbuLUk2H8NSk2/tEymAON4GKlckAsV4i5Fug9NSI9s4UIozDKIsMqxbt7pLHIGklva2oubgkm9rVa4LaUc+JTI+//wCaxErOEdVjgaM2SQuo0zAG3C4pVFMfyb9iJnyc16X4zhvh8uL6a2r5U40qXEhKggFhFHlBPAE5bAmrODbuFG6UrGYlWHPGySl1dDzimm71JLE3uw042qOu2yIZY/O88hkjdGyzBSFZy0eq3uRbiLagX0q40+H0+xefJCHlbi/fD5cX01kPKzF++Hy4vCrvGbdwZWTJ62VmjIjYEviMwlGosMgy2voeitg23hAV+93mUz2ZkkdsrxALmzLYXe/NHNFS1Ph9Psc/JRDyrxfvR8uPwrL0qxXvR3I/CpnLETwLGWjVmjZZs0chbOWvvEEYyFuFibWtbhW/CbTw0caw73OoXFqxMbjNn/ZEi3/58Ks00+H0+yRM+SuHlTivejuR+FejyoxXvR3I/CpO09owPFIqkEMINzHkIMJRbSakW1PUTe9SsDtLDbqJJJDEUyA7neWPrFjIpWwa5tmUkmk002vh9C8+SuHlPivejuR+FZDymxPvR3I/Cr/B46CVmvZ1jw0UzsFa28hJuCXAZrggXPGwqGNsRMiFpBHIJEJyK7Jqxd2kjKgFhfipJP8AKs2p8F5+SuHlJifeDuR+FZDyjxPvB3I/Cqudrsxve7Mb2te5Otuj+VeCuulR4wxnVutx5RYn3g7kfhWQ8ocT7wdxPCqgVmKaVG0JnVuth5QYj3n6E8K9G38R7z9CeFVQrMVNKjaDOrdaDbuI95+hPCsht2f2/wBCeFVYrIU0qNoM6t1oNuT+3+hPCvRtuf2/0p4VWishTSo2gzq3WQ21P7f6U8KyG2Jvb/SnhVcKyFTTo2gzq3WI2vN7f6U8KyG1pvb/AEr4VXishTTo2gzq3WA2rN7f6V8K9G1Jfa/SvhUEVkKadG0GdW6cNpy+1+lfCshtKX2v0r4VBFZipp0bQZ1bpo2jJ7X6V8KyG0JPa/SvhUIVmKadG0GdW6WMfJ7X6V8KyGOk9r8l8KiCsxTTo2gzq3ShjX9r8l8KyGMfr/JfCoorMVNOjaDOrdYYeYkEknQgaBem/wAPhWqPacTBGEysshtGQ0REhsTaMgc42BOnUa8hkCoSxC89eJA6G664/Yuw2hxIxbPhyXaXPCrHJhw9jmwpP8bFRnNlzZr6WsfFxpxrmI/SHr4cXpiZeeX2PaSDpATGFBwucqMLm1vjSoXleb4diNf/AOhJ/q1KzPX1+jVPR023PI3BYmdp5oi8jBbkSSrfKiqNFYAaAVB/4ebO9wfnTfVXWz+sfw/wK11I43EjlFU+2sY2cv8A8Ptn+4PzpvqoPs+2f7g/Om+qumd7C9eqb61P+RxL2yn2mFOzmfQDZ/uD86b6qDyA2f7g/Nm+qunrWMQmbd51z+zmGbu8auvxPKfZhTs530CwHuD82b6q99A8B7g/Nm+quhTEIRcOrDNluGBF+q46fhWbMBYEgXNh8TxsOvS9NbieU+zCnZznoJgPcn5s31U9BcB7k/Nm+qukpTX4nlPs06dnOeg2B9yfmzfVT0HwPuT82X6q6JWB4G+pGmvDQ17TW4nlPs06NnO+hGB9yfmy/VXvoVgvcn5sv1V0NYRSqyh1IZSLgg6W/nU1uJ5T7NOnZReheC9yfmS/VXvoZgvcn5kv1VfKbi41BFwRXtXW4nlPs06dlB6G4L3J+ZL9Ve+h2D90fmSfVV9WEcqsWAIJVsrW6DYGx6jYg/jTW4nlPswp2Uvofg/dH5knjT0Qwfuj8yTxq6SVSMwYEa6305pIOvwIP9qzB6amtxPKfZhTso/RHCe6PzJPGvfRLCe6PzJPGrcTqWMeYFgASvSAeBNFnUsUDAsoBKggkX4XHRTW4nlPswp2VHophPdH5knjXvorhPdH5knjVu8qqVBIBY5VB/iIBaw6zYE/gab5c2S4zZc2Xpte17dV6a3E8p9mFOyp9FsL7o9+Txp6L4X3Z78njVzSmtxPKfZhTsp/RjC+7Pffxr30Zwvuz338at68zC9r62vbpt12prcTyn2YU7Kn0aw3uz338a99G8N7s99/GrJJ1LMgYFltmA4i+ov1aVspq8Tykwp2VXo5hvdnvv409HcP7s99/GrWtMGLRyQrqxAuQDe2pX/II/A01eJ5SYU7IPo9h/dnvv4176P4f2D338as6U1eJ5SYU7KzkHD+we8/jXvIUHsHvP41Y5he19bXt0267VjNKqKXYhVUEsToABqST0CmrxPKTTp2QeQ4PYPebxpyJB7B7zeNWNKatflJhTsr+RYPYPebxr3kaH2P1N41PrxmA1Jtw46cdBTVr8pMKdkHkeH2P1N417yRD7H6m8amqwPAg6kaa6jQivaate8mFOyFyTD7P6m8aclRez+pvGpiMCLggjrGor2mrXvJhTsh8lxez+pvGveTIvZ/Nql0pq17yadOyJybH7P5mveT4/Z/M1KpTVr3k06dkbzCP2fzNPMY/Z/M1JpTVr3k06dkfzJOr8zXvmadX5mt9Kate8mnTs0eaJ1fma981Tq/M1upU1a95NOnZq82Xq/M083Xq/M1tpTVr3k06dmvcL1fmabkdX+a2Upq17yadOyPPgIntnjV7cMyhrX42vwrVyPh/cRdxfCptKalW5hTs4z7Q8OiYaNUUIN/wUAD1G6BStv2lfu8f9cf6NSrEzPOS1ujsp/WP4f4Fa62T+sfw/wKhY1mtZenp10/t+NcqptEz1bhUeW21HgSAxNbPjYYjoDmWS4bjwBNteoCrfDSi5X46f8Av/vA1Tbb2VNOsYjkhQpPHId4ue4Q3soK6Ne2vH+VSxC4YG4/C5/K38q+L/DT/FRxYrro/FM5ft67fk71U0YzET06LeuWxez5TnihVijvMziZUGUsWY7qVdSJCctjeytxFrV1CnQX0Nqp5PKFFzFkZVDzIGuvOaFshAF9LngT+VfbedX49TLJnijYCKTDLIlgHuk0ct8vSEQnXpzaXtU7yijllhXciRSTJcAmNgDFKo6RbnFbfgaYLa28xARYQAYnzObZuY6CwP8AElmB06f5GsNqbeKmSKJfvElhQ3ZAQJXRc2Qm9tSAeF1NXtEJvKNi8HOrtkEjKJeYhZyrK0cV+eGDIQ4axNx62mopg8DOSm8aW+8G9ALIpsZLsGzm4Nx6oAta4FrCx2jtRoZACpdBhnlcjKCMjICdeOhOgqLh/KA5pS63iRkXOAFy5pZIrkEkkXUfhr8A/M/Jt2Iu4vCY5Az4jENe+ZQmdnDkseFmUaa3YfGtG0BOHewky79pMwbmiPzUr1+8HqgcdfjUjD+USyFAkbtvGULYrazrI4LEmwNkNxqRmFZJt5SLmMoCrsudkAYRyCNrm/N1IsDxv+FSYuqtwcMp3TgTGAxw7xSzF3fJIS63ObLcx3sRe3DQ1ohwWIyQx7t4wFRWF2N1ZHDZ2D5RYkCwBPTfqsIvKUXY7u0Swob3F85lkhy24WzIAD8b1Mn2zbDmdUPNlVCCC3GVUJXL62huLcas85I5KrAYGZTCv3saLDhwAAWIdCd6GJewB0FyCLcKn4+GUysVEhJaHcsrERooI3gcXsf4ibg3BAHDSJifKR87IiHmzxxgMjIzBjh8194Vyn709HR/eZ6Rpm3eRs6tlddCVu+QWt63tadH9qTN+Zaz2PCyrgwoz70ope7kudRnCsTo2W4FiNaq2wE2d8oliiaWUi12kBMcCo9s4P8ADJbMSAbXFWbeUNlV9y9jA83rJpHHluTrxObQfDorDaPlEIyyIgdxYjnKQQHjVs1tVNnBsaR1Oyrh2XiCJEfeC7S5APVKvvea5D5VuTc82+q2PQJeCwkoeP8AaxoqwZRZmtlvvVcl7AE8bg6EW4Vv2h5SBFlyoS8aycecA8a5mDBdbcRfpI/lW+XbO6VWkDPnfdqVhkgu5tkjySkm7HQN6t+NqQTzRsZg5BLKyxsRJLHdgXNlWLUqist+cAvEWvfoqoweBxuYNIJACsQkOrMbQ20CupsJL3seJvrXST7ZCh3MbZI2KM2ZNGAGgBNyMxC36z1a1p9IRziInOSOSRyCtgsZAJUk8/Q3Fuo9NSBDw+Cl30BdZZGTEFjIxsoj82dFuoawbMbEAHUno1qRJCzSzJzsxxWHY5WKkw5EGhFjlzCQEfz66xi8oTcZo7Z55YowtiXKOFXUnm6am46+Ftdsu3lUteFrxpI0pul0WNlzC9+doQwA6PjpV+fuShYjB4i1l3okV5mds5yOqktCqa21IjFrDQMDx1nbEw86yMZc2UJmW7EgmZhI62v/AAEFR1AgCrJ52yyMImJW+Rbr95ZbjLYm1zprY6cKqcNtl3KRho2kdsuUxyxGKyuzGSNzmYcywtlzfAa0EQYHEKI7b0gqxnG8JYgToQFuea2Qv6ttBbqrdgMC4xKyukmTLMsd2YlAXiKiTXpIkIvfSwPQKl4ba7HEDDMq3AmzsL2JjGHZSoPAES6g3sRa541tx+1d3MkIQyGSwUCwsSJGuWJ4WQ6W6RTpYsr2wDrNI5SQxviHZhGzBm+5jCMLMOaGDiw6SvQKwwsWKUBHEjMZoXLBrqqCMKwY345hqBxJvrqalek8XEqRaLeEFlDWt/CpN2ANlJGlzSXyg5jlIWZkilc3KhPuwp4/xA5hw6jwIqT8/wAHz2hYTAzoIg29KbrDmYbxmcsBJnsc175t2TY6gdNYxoI1QOsi5YMWZFRiJBHJJzFBU3DsbW1vcHWulwkpZFdlykqCRe9r/Gqw7dQKkixMTLHC4Ayg2lcRqGJPQTf+V6s9bJ+bftLCtIYAM4USMXAcqbbpwA5U684r0nW1UkGDxRA3rzI26SxjGY23OVgSXC5g+Ym63Jy2PVPxe3zklEcZ3kQO8DFbRnOVF9edexIt0dVe47yhysY0QO4kQWzqRZplia5HBhmGh6/gadZXorfMMRznCMJPNpY0dWktmDAglXclLjNYEkX6RTaOAmaGVLTTK8EwjTVLSMqgAguSV42LEi+b4Ve4LbKyyboKeLi+hF4yFYG3DW4F+OU1pl2+qrn3blTvBGRl+8MZsQATpexIvbh0UOnNjt7DzOyBGdU3cgYxglg5y5GsGXgM1r3F7XFQmw2JvNbe5SGMIz84c8b0HXRnFymvNGnNq7xONKZFyEu5ICAjTKpYktwsP+4qjHlSfNw2W8vm6sxABVZGh3ouvHLw14aihENs2FkMoyb6OLQr6zMHDqW0ZxZSMo5wI0fQX1rlwck0MZUSuLI0mZ257LiY2BjuehFk4W4j8LWTylvlEUZfNLGoJIAKtIIyb/wtqCAev4GpmzdrpK+6RSAM9iLZfu2yMDb1db2vxsaQiqhwuIu+kuYygwHOcqLvWJ3gvrpqbg3BAGoqbsbCyo0ZbPYwybzO5fn7xSnEmxyluHR+FasPt8qgeYAZ5WUAMl1G93QsvFhci5rXs/ypVrhxchlvlFsquQFOW5J/iJsTYCpCzzZbEw86y3cOynOSXLDJ0AKQxV1OlhlBHON66KqvZ202lltkyRnDpKl7FjnZhc24aAaVoj22VVZJFJV45ZgRYCOKMrbNrdmIYHQcbih3XdKp59viM5JInRsmYLdWvzHdQCDbMcjrbrHxFbjtldzLOEYrEt7DLduYr2XW1+cBr00sLKlVS7au5iETGVc2ZLroqqjZsxNjfOgt1n4Xr3ZG1jOZSE5ilcjX1YNEkguOg86gtKVz+zdvMYRJIhP3cckhXLljEvqgDi1hr12+OlSZtvqqo27ds6ZgBlv+2jhsbm3Fwf5A0sXW9Kodo7fIjm3cZ3scUrMGK2Td6Ak35wJ4AdR4VZYLEMZJYnsShVlIFrpILi46wQw/AHpoJlKUoFKUoFKUoFKUoOR+0r93j/rj/RqU+0r93j/rj/RqVunokuyn9Y/h/gVrrZP6x/D/AAK11hSlKUCoMmyIWGUqSM0res3GUkuf7m46uip1KCC+ykJuWkzZHTNvXDZXtcXBv0AjqI0ryXY8TMGbM5UgrmdjlsyNpc9aL/b41PpQQn2VE2YMGbOkiG7uTllbMwBJ0F+FuA0FhWuPYcIYsA2rBiudirFWZwWW9jZmJ/t1CrGlBCg2XGmS2ayNmQF2ITmsoCgnQWYi38uoVg+xYSEGUjd3yEMwK5nWQkG/HMoNWFKCsGwYRcWbVSDz3ubu0lyb3uHZmB4gmt0mzEb1i78PWkcjmusgNr2uGUa9WnTU2lBXYnYkLsXZWzM4ckOynMu7sRY6fs0/t8TWceyo1IZc6nW5DsC92zneG/O1vx6z11OpQQW2TEVCZTYQNCOc3qPbMPyGvGtTbBgP8LWs4AzvZd4wdiovoSwBv8Ks6UFfJseJg6nOVkBzjeOAxKhSxF/WIHHr1417PsmOQWkzyCzWzOxsWFsy9TDobiNbVPpQQZdkxtmvms+rAOwBJXLmsD63A36wDx1rTLsVWkzM7su6KMpdrtdgxzG+q2Fsvxq0pQVz7FhJJs3rlxZ2AVmIYsljzTcA6VlyNDZgVJzxujksxLCQ3a543PX8Kn0oNK4YAOLtzySee2lwF5hvzBpwFtdajHZEROYhmfm2csxcZMwXK3EWzP3j11PpQVOF2KBlZ2JkQOBIjMjMJMmYvrqxyL/bS1TZsBG0iSsCXS2U3Olg44dOjt/epNKCtbYcJAUqzKoIVS7ELcFSVF9DYnX41vGzk1vmfMjIc7M11a1xr/KpdKCLg8CIySHdhkRAGZmChb8L9JvqeNgB0VBxHk/GQAhZCGisczHKkcokyIL83pAt/wBquKU73Fc+xISLWbUENZ3Be7F/vDfnc4k69Z6KxOwoepum3Pey3kEvMF+bzwDp1VZ0oI2GwKxklSwuScudit29Y5eFydf5knprS2x4STdSQSxAzNlUuczFBey3PV1nrqfSg0YvCLJbNcFSSCrFSLgg6jrBqGmwoQm7AdUMaxlRI4DKq5Bm11OXS/E2HVVnSggHZEdsvPC5wygSPZWD5wUF+bzvDhW7C4FYySuYXLHLmYrdjdiFOgJOv4nrqTSgrX2HCdLMBpezsL5ZDKA1jqAxJ/GvcNsSGM3QMmgBs7DMBwD684D49Z66saUEPBbMjibMma+RY9XZgEUkqqgmwAua1YTZSquVrOFWSNL30ikIJRhwNrAX6gPjVjSgr+RodLhnIeNgzOzNeK+TUm9hc6fE9dbE2XEIngC8xy5YXOu8JLa8Rx/DQCplKCDLsqNmZ7MrMSSyuynVFQi4PAhV061B41swuz44ixQZMwUFQTl5qhBZeAOUAfhUqlBXjYsICqFICoiZczWZYzdQ4vzra8ax5DhvezG3AZ2sv3iy2UXsBnVT+FuFWVKCuxOxIZA4YMN5nD5Xdcwe2YGx4afhW/CYUq8kjHM0jDgLBVUWVR+ZPxY1KpQKUpQKUpQKUpQKUpQcj9pX7vH/AFx/o1KfaV+7x/1x/o1K3T0SXZT+sfw/wK11sn9Y/h/gVrrClKUoFKUoFKUoFKUoFKUoFKUoFKUoFKUoFKUoFKUoFKUoFKUoFKiSzPvCikABUOqF7597/wDJbAbv4+t8Kffe0vD3X5ftaCXSolpvaXo/6P8A5a9tN7S8fc/n+1oJVKiffe0vT/0v/LT772l4e6/L9rQS6VFtN7S9H/R/8ta8RJKis5ZSFVmsIhchQTpeWgnUqHsXGGaCKYgKZIlcgagFhewvUygUpSgUpSgUpSgUpSgUpSgUpSgUpSgUpSgUpSgUpSgUpSgUpSg5H7Sv3eP+uP8ARqU+0r93j/rj/RqVunokuyn9Y/h/gVrrZP6x/D/ArXWFKUpQKUpQKUpQKUpQKUpQKUpQKUpQKUpQKUpQKUpQKUpQKUpQRF/bPx/Zwf5xXGpdVO0vOVkzwRRygogOeQpbJvtAANb7wa/Co/ne0OywfOPhVF9VXtaW0kYdzFCVkzsGMYzjLkVnFiqkZzxFyAL9Bi+d7Q7LB84+Fe+ebQ7LB88+FBUyY6USc93GHCNvHDMriLfyBHFuAIsGk0YKAfiOyU6aai2nTVH55tHs0Hzz4V553tDssHzj4U7WO6+qNtL9jL/Rk/1NVXne0OywfOPhWvETbQdGTzaAZlZb746XBHVQTPJP9yw3/wBeP/UVbVA2DhGhw0ML2zJEitY3FwLGxqfUClKUClKUClKUClKUClKUClKUClKUClKUClKUClKUClKUClKUHI/aV+7x/wBcf6NSn2lfu8f9cf6NSt09El0M+3sLmP8AzEXfXqrX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uX+0DaUMsCLHKkhE1yFYE2ytrSlKsckf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Comic Interlude</a:t>
            </a:r>
            <a:endParaRPr lang="en-GB" dirty="0"/>
          </a:p>
        </p:txBody>
      </p:sp>
      <p:pic>
        <p:nvPicPr>
          <p:cNvPr id="264194" name="Picture 2" descr="http://4.bp.blogspot.com/-i8kTE2lJJbY/Thmf8yjhdgI/AAAAAAAAD9Y/Dwy-um2afMA/s1600/Thomas%2Bthe%2Btank%2Bengine%2Band%2Bfriends%2BSalty%2Bthe%2Bdockyard%2Bdiesel%2Bin%2BDay%2Bof%2Bthe%2Bdiesels%2BCGI%2Bfilm%2Bfor%2Bkid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2133600" y="2209800"/>
            <a:ext cx="4762500" cy="3171826"/>
          </a:xfrm>
          <a:prstGeom prst="rect">
            <a:avLst/>
          </a:prstGeom>
          <a:noFill/>
        </p:spPr>
      </p:pic>
      <p:sp>
        <p:nvSpPr>
          <p:cNvPr id="5" name="Oval Callout 4"/>
          <p:cNvSpPr/>
          <p:nvPr/>
        </p:nvSpPr>
        <p:spPr>
          <a:xfrm>
            <a:off x="533400" y="990600"/>
            <a:ext cx="3352800" cy="838200"/>
          </a:xfrm>
          <a:prstGeom prst="wedgeEllipseCallout">
            <a:avLst>
              <a:gd name="adj1" fmla="val 17670"/>
              <a:gd name="adj2" fmla="val 132231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What do you call a train that eats toffee?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Oval Callout 5"/>
          <p:cNvSpPr/>
          <p:nvPr/>
        </p:nvSpPr>
        <p:spPr>
          <a:xfrm>
            <a:off x="5334000" y="1371600"/>
            <a:ext cx="3429000" cy="838200"/>
          </a:xfrm>
          <a:prstGeom prst="wedgeEllipseCallout">
            <a:avLst>
              <a:gd name="adj1" fmla="val -35870"/>
              <a:gd name="adj2" fmla="val 166390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 smtClean="0"/>
              <a:t>I don't know, what do you call a train that eats toffee? </a:t>
            </a:r>
          </a:p>
        </p:txBody>
      </p:sp>
      <p:sp>
        <p:nvSpPr>
          <p:cNvPr id="9" name="Oval Callout 8"/>
          <p:cNvSpPr/>
          <p:nvPr/>
        </p:nvSpPr>
        <p:spPr>
          <a:xfrm>
            <a:off x="152400" y="3581400"/>
            <a:ext cx="1828800" cy="762000"/>
          </a:xfrm>
          <a:prstGeom prst="wedgeEllipseCallout">
            <a:avLst>
              <a:gd name="adj1" fmla="val 80718"/>
              <a:gd name="adj2" fmla="val -45760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 A chew, chew train!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More fun with railway tracks...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Working with other functions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More fun with railway tracks...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295400" y="1752600"/>
            <a:ext cx="7162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Fitting other functions into this framework:</a:t>
            </a:r>
          </a:p>
          <a:p>
            <a:endParaRPr lang="en-GB" sz="2800" dirty="0" smtClean="0"/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Single track functions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Dead-end functions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Functions that throw exceptions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Supervisory functions</a:t>
            </a:r>
          </a:p>
          <a:p>
            <a:endParaRPr lang="en-GB" sz="2800" dirty="0" smtClean="0"/>
          </a:p>
          <a:p>
            <a:endParaRPr lang="en-GB" sz="2800" dirty="0" smtClean="0"/>
          </a:p>
          <a:p>
            <a:endParaRPr lang="en-GB" sz="2800" dirty="0" smtClean="0"/>
          </a:p>
          <a:p>
            <a:endParaRPr lang="en-GB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one-track functions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295400" y="1752600"/>
            <a:ext cx="7162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Fitting other functions into this framework:</a:t>
            </a:r>
          </a:p>
          <a:p>
            <a:endParaRPr lang="en-GB" sz="2800" dirty="0" smtClean="0"/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</a:t>
            </a:r>
            <a:r>
              <a:rPr lang="en-GB" sz="2800" b="1" dirty="0" smtClean="0">
                <a:solidFill>
                  <a:srgbClr val="C00000"/>
                </a:solidFill>
              </a:rPr>
              <a:t>Single track functions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Dead-end functions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Functions that throw exceptions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Supervisory functions</a:t>
            </a:r>
          </a:p>
          <a:p>
            <a:endParaRPr lang="en-GB" sz="2800" dirty="0" smtClean="0"/>
          </a:p>
          <a:p>
            <a:endParaRPr lang="en-GB" sz="2800" dirty="0" smtClean="0"/>
          </a:p>
          <a:p>
            <a:endParaRPr lang="en-GB" sz="2800" dirty="0" smtClean="0"/>
          </a:p>
          <a:p>
            <a:endParaRPr lang="en-GB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one-track functions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219200" y="4038600"/>
            <a:ext cx="716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trim spaces and lowercase</a:t>
            </a:r>
          </a:p>
          <a:p>
            <a:r>
              <a:rPr lang="en-GB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b="1" dirty="0" err="1" smtClean="0">
                <a:latin typeface="Consolas" pitchFamily="49" charset="0"/>
                <a:cs typeface="Consolas" pitchFamily="49" charset="0"/>
              </a:rPr>
              <a:t>canonicalizeEmail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 input =</a:t>
            </a:r>
          </a:p>
          <a:p>
            <a:r>
              <a:rPr lang="en-GB" dirty="0" smtClean="0">
                <a:latin typeface="Consolas" pitchFamily="49" charset="0"/>
                <a:cs typeface="Consolas" pitchFamily="49" charset="0"/>
              </a:rPr>
              <a:t>   { input with email = </a:t>
            </a:r>
            <a:r>
              <a:rPr lang="en-GB" dirty="0" err="1" smtClean="0">
                <a:latin typeface="Consolas" pitchFamily="49" charset="0"/>
                <a:cs typeface="Consolas" pitchFamily="49" charset="0"/>
              </a:rPr>
              <a:t>input.email.Trim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().</a:t>
            </a:r>
            <a:r>
              <a:rPr lang="en-GB" dirty="0" err="1" smtClean="0">
                <a:latin typeface="Consolas" pitchFamily="49" charset="0"/>
                <a:cs typeface="Consolas" pitchFamily="49" charset="0"/>
              </a:rPr>
              <a:t>ToLower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() }</a:t>
            </a:r>
            <a:endParaRPr lang="en-GB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 cstate="print"/>
          <a:srcRect l="9524" r="11112" b="4478"/>
          <a:stretch>
            <a:fillRect/>
          </a:stretch>
        </p:blipFill>
        <p:spPr bwMode="auto">
          <a:xfrm>
            <a:off x="2667000" y="2438400"/>
            <a:ext cx="38100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3276600" y="2057400"/>
            <a:ext cx="2667000" cy="15240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canonicalizeEmail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rot="21540000" flipH="1">
            <a:off x="2063066" y="5698748"/>
            <a:ext cx="670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solidFill>
                  <a:srgbClr val="C00000"/>
                </a:solidFill>
                <a:latin typeface="Conformity" pitchFamily="2" charset="0"/>
              </a:rPr>
              <a:t>A simple function that doesn't generate errors – a "one-track" function.</a:t>
            </a:r>
            <a:endParaRPr lang="en-GB" sz="20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one-track functions</a:t>
            </a:r>
            <a:endParaRPr lang="en-GB" dirty="0"/>
          </a:p>
        </p:txBody>
      </p:sp>
      <p:pic>
        <p:nvPicPr>
          <p:cNvPr id="3" name="Picture 1"/>
          <p:cNvPicPr>
            <a:picLocks noChangeAspect="1" noChangeArrowheads="1"/>
          </p:cNvPicPr>
          <p:nvPr/>
        </p:nvPicPr>
        <p:blipFill>
          <a:blip r:embed="rId3" cstate="print"/>
          <a:srcRect l="35629" r="3832"/>
          <a:stretch>
            <a:fillRect/>
          </a:stretch>
        </p:blipFill>
        <p:spPr bwMode="auto">
          <a:xfrm>
            <a:off x="4038600" y="2286000"/>
            <a:ext cx="4419599" cy="1258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4329112" y="2133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91312" y="2133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SendEmail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2338478"/>
            <a:ext cx="2209800" cy="93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/>
          <p:cNvSpPr/>
          <p:nvPr/>
        </p:nvSpPr>
        <p:spPr>
          <a:xfrm>
            <a:off x="838200" y="2133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Validate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5" cstate="print"/>
          <a:srcRect l="9524" r="11112" b="4478"/>
          <a:stretch>
            <a:fillRect/>
          </a:stretch>
        </p:blipFill>
        <p:spPr bwMode="auto">
          <a:xfrm>
            <a:off x="2743200" y="2667000"/>
            <a:ext cx="1143000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2438400" y="176426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 smtClean="0"/>
              <a:t>canonicalizeEmail</a:t>
            </a:r>
            <a:endParaRPr lang="en-GB" dirty="0"/>
          </a:p>
        </p:txBody>
      </p:sp>
      <p:sp>
        <p:nvSpPr>
          <p:cNvPr id="13" name="Rectangle 12"/>
          <p:cNvSpPr/>
          <p:nvPr/>
        </p:nvSpPr>
        <p:spPr>
          <a:xfrm>
            <a:off x="2895600" y="2133600"/>
            <a:ext cx="8382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2971800" y="3276600"/>
            <a:ext cx="7016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0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Times New Roman" pitchFamily="18" charset="0"/>
                <a:cs typeface="Arial" pitchFamily="34" charset="0"/>
                <a:sym typeface="Wingdings" pitchFamily="2" charset="2"/>
              </a:rPr>
              <a:t>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590800" y="4038600"/>
            <a:ext cx="1514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Won't compose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7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09800" y="1066800"/>
            <a:ext cx="4861497" cy="2381250"/>
          </a:xfrm>
          <a:prstGeom prst="rect">
            <a:avLst/>
          </a:prstGeom>
          <a:noFill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one-track functions</a:t>
            </a:r>
            <a:endParaRPr lang="en-GB" dirty="0"/>
          </a:p>
        </p:txBody>
      </p:sp>
      <p:sp>
        <p:nvSpPr>
          <p:cNvPr id="119815" name="Rectangle 7"/>
          <p:cNvSpPr>
            <a:spLocks noChangeArrowheads="1"/>
          </p:cNvSpPr>
          <p:nvPr/>
        </p:nvSpPr>
        <p:spPr bwMode="auto">
          <a:xfrm>
            <a:off x="3282950" y="2901950"/>
            <a:ext cx="4413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AutoShape 10"/>
          <p:cNvSpPr>
            <a:spLocks noChangeAspect="1" noChangeArrowheads="1"/>
          </p:cNvSpPr>
          <p:nvPr/>
        </p:nvSpPr>
        <p:spPr bwMode="auto">
          <a:xfrm>
            <a:off x="228600" y="161925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3581400" y="3371850"/>
            <a:ext cx="3733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Slot for one-track function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4" name="AutoShape 12"/>
          <p:cNvCxnSpPr>
            <a:cxnSpLocks noChangeShapeType="1"/>
          </p:cNvCxnSpPr>
          <p:nvPr/>
        </p:nvCxnSpPr>
        <p:spPr bwMode="auto">
          <a:xfrm flipH="1" flipV="1">
            <a:off x="4572000" y="2076450"/>
            <a:ext cx="236538" cy="123190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15" name="AutoShape 14"/>
          <p:cNvSpPr>
            <a:spLocks noChangeAspect="1" noChangeArrowheads="1"/>
          </p:cNvSpPr>
          <p:nvPr/>
        </p:nvSpPr>
        <p:spPr bwMode="auto">
          <a:xfrm>
            <a:off x="7159222" y="154305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7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09800" y="1066800"/>
            <a:ext cx="4861497" cy="2381250"/>
          </a:xfrm>
          <a:prstGeom prst="rect">
            <a:avLst/>
          </a:prstGeom>
          <a:noFill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one-track functions</a:t>
            </a:r>
            <a:endParaRPr lang="en-GB" dirty="0"/>
          </a:p>
        </p:txBody>
      </p:sp>
      <p:sp>
        <p:nvSpPr>
          <p:cNvPr id="119815" name="Rectangle 7"/>
          <p:cNvSpPr>
            <a:spLocks noChangeArrowheads="1"/>
          </p:cNvSpPr>
          <p:nvPr/>
        </p:nvSpPr>
        <p:spPr bwMode="auto">
          <a:xfrm>
            <a:off x="3282950" y="2901950"/>
            <a:ext cx="4413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AutoShape 10"/>
          <p:cNvSpPr>
            <a:spLocks noChangeAspect="1" noChangeArrowheads="1"/>
          </p:cNvSpPr>
          <p:nvPr/>
        </p:nvSpPr>
        <p:spPr bwMode="auto">
          <a:xfrm>
            <a:off x="228600" y="161925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AutoShape 14"/>
          <p:cNvSpPr>
            <a:spLocks noChangeAspect="1" noChangeArrowheads="1"/>
          </p:cNvSpPr>
          <p:nvPr/>
        </p:nvSpPr>
        <p:spPr bwMode="auto">
          <a:xfrm>
            <a:off x="7159222" y="154305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9" name="AutoShape 15"/>
          <p:cNvCxnSpPr>
            <a:cxnSpLocks noChangeShapeType="1"/>
          </p:cNvCxnSpPr>
          <p:nvPr/>
        </p:nvCxnSpPr>
        <p:spPr bwMode="auto">
          <a:xfrm flipV="1">
            <a:off x="2819400" y="2305050"/>
            <a:ext cx="1295400" cy="1905000"/>
          </a:xfrm>
          <a:prstGeom prst="straightConnector1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20" name="AutoShape 15"/>
          <p:cNvCxnSpPr>
            <a:cxnSpLocks noChangeShapeType="1"/>
          </p:cNvCxnSpPr>
          <p:nvPr/>
        </p:nvCxnSpPr>
        <p:spPr bwMode="auto">
          <a:xfrm>
            <a:off x="5943600" y="3219450"/>
            <a:ext cx="533400" cy="1066800"/>
          </a:xfrm>
          <a:prstGeom prst="straightConnector1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</p:cxnSp>
      <p:grpSp>
        <p:nvGrpSpPr>
          <p:cNvPr id="26" name="Group 25"/>
          <p:cNvGrpSpPr/>
          <p:nvPr/>
        </p:nvGrpSpPr>
        <p:grpSpPr>
          <a:xfrm>
            <a:off x="6400800" y="4362450"/>
            <a:ext cx="1447800" cy="1102043"/>
            <a:chOff x="6400800" y="4724400"/>
            <a:chExt cx="1447800" cy="1102043"/>
          </a:xfrm>
        </p:grpSpPr>
        <p:sp>
          <p:nvSpPr>
            <p:cNvPr id="18" name="TextBox 17"/>
            <p:cNvSpPr txBox="1"/>
            <p:nvPr/>
          </p:nvSpPr>
          <p:spPr>
            <a:xfrm>
              <a:off x="6400800" y="4724400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Canonicalize</a:t>
              </a:r>
              <a:endParaRPr lang="en-GB" dirty="0"/>
            </a:p>
          </p:txBody>
        </p:sp>
        <p:pic>
          <p:nvPicPr>
            <p:cNvPr id="120834" name="Picture 2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400800" y="5486400"/>
              <a:ext cx="1400175" cy="3400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20835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6400800" y="5105400"/>
              <a:ext cx="1420178" cy="3467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5" name="Group 24"/>
          <p:cNvGrpSpPr/>
          <p:nvPr/>
        </p:nvGrpSpPr>
        <p:grpSpPr>
          <a:xfrm>
            <a:off x="2057399" y="4362450"/>
            <a:ext cx="1447800" cy="727710"/>
            <a:chOff x="2057399" y="4724400"/>
            <a:chExt cx="1447800" cy="727710"/>
          </a:xfrm>
        </p:grpSpPr>
        <p:sp>
          <p:nvSpPr>
            <p:cNvPr id="11" name="TextBox 10"/>
            <p:cNvSpPr txBox="1"/>
            <p:nvPr/>
          </p:nvSpPr>
          <p:spPr>
            <a:xfrm>
              <a:off x="2057399" y="4724400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Canonicalize</a:t>
              </a:r>
              <a:endParaRPr lang="en-GB" dirty="0"/>
            </a:p>
          </p:txBody>
        </p:sp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057400" y="5105400"/>
              <a:ext cx="1420178" cy="3467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7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09800" y="1066800"/>
            <a:ext cx="4861497" cy="2381250"/>
          </a:xfrm>
          <a:prstGeom prst="rect">
            <a:avLst/>
          </a:prstGeom>
          <a:noFill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one-track functions</a:t>
            </a:r>
            <a:endParaRPr lang="en-GB" dirty="0"/>
          </a:p>
        </p:txBody>
      </p:sp>
      <p:sp>
        <p:nvSpPr>
          <p:cNvPr id="119815" name="Rectangle 7"/>
          <p:cNvSpPr>
            <a:spLocks noChangeArrowheads="1"/>
          </p:cNvSpPr>
          <p:nvPr/>
        </p:nvSpPr>
        <p:spPr bwMode="auto">
          <a:xfrm>
            <a:off x="3282950" y="2901950"/>
            <a:ext cx="4413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AutoShape 10"/>
          <p:cNvSpPr>
            <a:spLocks noChangeAspect="1" noChangeArrowheads="1"/>
          </p:cNvSpPr>
          <p:nvPr/>
        </p:nvSpPr>
        <p:spPr bwMode="auto">
          <a:xfrm>
            <a:off x="228600" y="161925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AutoShape 14"/>
          <p:cNvSpPr>
            <a:spLocks noChangeAspect="1" noChangeArrowheads="1"/>
          </p:cNvSpPr>
          <p:nvPr/>
        </p:nvSpPr>
        <p:spPr bwMode="auto">
          <a:xfrm>
            <a:off x="7159222" y="154305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2000" y="3343811"/>
            <a:ext cx="7696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map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singleTrackFunction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fun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-&gt; </a:t>
            </a:r>
            <a:br>
              <a:rPr lang="en-GB" sz="2000" dirty="0" smtClean="0">
                <a:latin typeface="Consolas" pitchFamily="49" charset="0"/>
                <a:cs typeface="Consolas" pitchFamily="49" charset="0"/>
              </a:rPr>
            </a:b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match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with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|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s -&gt;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(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singleTrackFunction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s)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|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f -&gt;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f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200" y="5410200"/>
            <a:ext cx="792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i="1" dirty="0" smtClean="0">
                <a:latin typeface="Consolas" pitchFamily="49" charset="0"/>
                <a:cs typeface="Consolas" pitchFamily="49" charset="0"/>
              </a:rPr>
              <a:t>map : ('a -&gt; 'b) -&gt; </a:t>
            </a:r>
            <a:r>
              <a:rPr lang="en-GB" sz="2000" i="1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sz="2000" i="1" dirty="0" smtClean="0">
                <a:latin typeface="Consolas" pitchFamily="49" charset="0"/>
                <a:cs typeface="Consolas" pitchFamily="49" charset="0"/>
              </a:rPr>
              <a:t>&lt;'a&gt; -&gt; </a:t>
            </a:r>
            <a:r>
              <a:rPr lang="en-GB" sz="2000" i="1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sz="2000" i="1" dirty="0" smtClean="0">
                <a:latin typeface="Consolas" pitchFamily="49" charset="0"/>
                <a:cs typeface="Consolas" pitchFamily="49" charset="0"/>
              </a:rPr>
              <a:t>&lt;'b&gt;`</a:t>
            </a:r>
            <a:endParaRPr lang="en-GB" sz="2000" i="1" dirty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25" name="Group 33"/>
          <p:cNvGrpSpPr/>
          <p:nvPr/>
        </p:nvGrpSpPr>
        <p:grpSpPr>
          <a:xfrm>
            <a:off x="4343400" y="5791200"/>
            <a:ext cx="1530966" cy="1053159"/>
            <a:chOff x="3886200" y="5334001"/>
            <a:chExt cx="1530966" cy="1053159"/>
          </a:xfrm>
        </p:grpSpPr>
        <p:sp>
          <p:nvSpPr>
            <p:cNvPr id="26" name="TextBox 25"/>
            <p:cNvSpPr txBox="1"/>
            <p:nvPr/>
          </p:nvSpPr>
          <p:spPr>
            <a:xfrm rot="21362639">
              <a:off x="4278584" y="5740829"/>
              <a:ext cx="11385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2-track input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6200000" flipH="1">
              <a:off x="3726656" y="5493545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8" name="Group 33"/>
          <p:cNvGrpSpPr/>
          <p:nvPr/>
        </p:nvGrpSpPr>
        <p:grpSpPr>
          <a:xfrm>
            <a:off x="6400800" y="5791200"/>
            <a:ext cx="1530966" cy="1053159"/>
            <a:chOff x="3886200" y="5334001"/>
            <a:chExt cx="1530966" cy="1053159"/>
          </a:xfrm>
        </p:grpSpPr>
        <p:sp>
          <p:nvSpPr>
            <p:cNvPr id="29" name="TextBox 28"/>
            <p:cNvSpPr txBox="1"/>
            <p:nvPr/>
          </p:nvSpPr>
          <p:spPr>
            <a:xfrm rot="21362639">
              <a:off x="4278584" y="5740829"/>
              <a:ext cx="11385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2-track output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6200000" flipH="1">
              <a:off x="3726656" y="5493545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905000" y="5777559"/>
            <a:ext cx="2363494" cy="1040197"/>
            <a:chOff x="1905000" y="5562600"/>
            <a:chExt cx="2363494" cy="1040197"/>
          </a:xfrm>
        </p:grpSpPr>
        <p:grpSp>
          <p:nvGrpSpPr>
            <p:cNvPr id="21" name="Group 33"/>
            <p:cNvGrpSpPr/>
            <p:nvPr/>
          </p:nvGrpSpPr>
          <p:grpSpPr>
            <a:xfrm>
              <a:off x="2362201" y="5715002"/>
              <a:ext cx="1906293" cy="887795"/>
              <a:chOff x="3886201" y="5486403"/>
              <a:chExt cx="1906293" cy="887795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4278136" y="5727867"/>
                <a:ext cx="151435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>
                    <a:solidFill>
                      <a:srgbClr val="C00000"/>
                    </a:solidFill>
                    <a:latin typeface="Conformity" pitchFamily="2" charset="0"/>
                  </a:rPr>
                  <a:t>Single track function</a:t>
                </a:r>
                <a:endParaRPr lang="en-GB" dirty="0">
                  <a:solidFill>
                    <a:srgbClr val="C00000"/>
                  </a:solidFill>
                  <a:latin typeface="Conformity" pitchFamily="2" charset="0"/>
                </a:endParaRPr>
              </a:p>
            </p:txBody>
          </p:sp>
          <p:sp>
            <p:nvSpPr>
              <p:cNvPr id="23" name="Freeform 22"/>
              <p:cNvSpPr/>
              <p:nvPr/>
            </p:nvSpPr>
            <p:spPr>
              <a:xfrm rot="16200000" flipH="1">
                <a:off x="3802858" y="5569746"/>
                <a:ext cx="608012" cy="441325"/>
              </a:xfrm>
              <a:custGeom>
                <a:avLst/>
                <a:gdLst>
                  <a:gd name="connsiteX0" fmla="*/ 1047750 w 1047750"/>
                  <a:gd name="connsiteY0" fmla="*/ 441325 h 441325"/>
                  <a:gd name="connsiteX1" fmla="*/ 733425 w 1047750"/>
                  <a:gd name="connsiteY1" fmla="*/ 60325 h 441325"/>
                  <a:gd name="connsiteX2" fmla="*/ 0 w 1047750"/>
                  <a:gd name="connsiteY2" fmla="*/ 79375 h 441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47750" h="441325">
                    <a:moveTo>
                      <a:pt x="1047750" y="441325"/>
                    </a:moveTo>
                    <a:cubicBezTo>
                      <a:pt x="977900" y="280987"/>
                      <a:pt x="908050" y="120650"/>
                      <a:pt x="733425" y="60325"/>
                    </a:cubicBezTo>
                    <a:cubicBezTo>
                      <a:pt x="558800" y="0"/>
                      <a:pt x="279400" y="39687"/>
                      <a:pt x="0" y="79375"/>
                    </a:cubicBezTo>
                  </a:path>
                </a:pathLst>
              </a:cu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" name="Right Bracket 17"/>
            <p:cNvSpPr/>
            <p:nvPr/>
          </p:nvSpPr>
          <p:spPr>
            <a:xfrm rot="5400000">
              <a:off x="2400300" y="5067300"/>
              <a:ext cx="152400" cy="1143000"/>
            </a:xfrm>
            <a:prstGeom prst="rightBracket">
              <a:avLst/>
            </a:prstGeom>
            <a:ln w="19050">
              <a:solidFill>
                <a:srgbClr val="C0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7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09800" y="1428750"/>
            <a:ext cx="4861497" cy="2381250"/>
          </a:xfrm>
          <a:prstGeom prst="rect">
            <a:avLst/>
          </a:prstGeom>
          <a:noFill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one-track functions</a:t>
            </a:r>
            <a:endParaRPr lang="en-GB" dirty="0"/>
          </a:p>
        </p:txBody>
      </p:sp>
      <p:sp>
        <p:nvSpPr>
          <p:cNvPr id="119815" name="Rectangle 7"/>
          <p:cNvSpPr>
            <a:spLocks noChangeArrowheads="1"/>
          </p:cNvSpPr>
          <p:nvPr/>
        </p:nvSpPr>
        <p:spPr bwMode="auto">
          <a:xfrm>
            <a:off x="3282950" y="3263900"/>
            <a:ext cx="4413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AutoShape 10"/>
          <p:cNvSpPr>
            <a:spLocks noChangeAspect="1" noChangeArrowheads="1"/>
          </p:cNvSpPr>
          <p:nvPr/>
        </p:nvSpPr>
        <p:spPr bwMode="auto">
          <a:xfrm>
            <a:off x="228600" y="19812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AutoShape 14"/>
          <p:cNvSpPr>
            <a:spLocks noChangeAspect="1" noChangeArrowheads="1"/>
          </p:cNvSpPr>
          <p:nvPr/>
        </p:nvSpPr>
        <p:spPr bwMode="auto">
          <a:xfrm>
            <a:off x="7159222" y="19050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2000" y="3705761"/>
            <a:ext cx="7696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map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singleTrackFunction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bind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(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singleTrackFunction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&gt;&gt;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)</a:t>
            </a:r>
          </a:p>
          <a:p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200" y="5195241"/>
            <a:ext cx="792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i="1" dirty="0" smtClean="0">
                <a:latin typeface="Consolas" pitchFamily="49" charset="0"/>
                <a:cs typeface="Consolas" pitchFamily="49" charset="0"/>
              </a:rPr>
              <a:t>map : ('a -&gt; 'b) -&gt; </a:t>
            </a:r>
            <a:r>
              <a:rPr lang="en-GB" sz="2000" i="1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sz="2000" i="1" dirty="0" smtClean="0">
                <a:latin typeface="Consolas" pitchFamily="49" charset="0"/>
                <a:cs typeface="Consolas" pitchFamily="49" charset="0"/>
              </a:rPr>
              <a:t>&lt;'a&gt; -&gt; </a:t>
            </a:r>
            <a:r>
              <a:rPr lang="en-GB" sz="2000" i="1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sz="2000" i="1" dirty="0" smtClean="0">
                <a:latin typeface="Consolas" pitchFamily="49" charset="0"/>
                <a:cs typeface="Consolas" pitchFamily="49" charset="0"/>
              </a:rPr>
              <a:t>&lt;'b&gt;</a:t>
            </a:r>
            <a:endParaRPr lang="en-GB" sz="2000" i="1" dirty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3" name="Group 33"/>
          <p:cNvGrpSpPr/>
          <p:nvPr/>
        </p:nvGrpSpPr>
        <p:grpSpPr>
          <a:xfrm>
            <a:off x="4336434" y="5576241"/>
            <a:ext cx="1530966" cy="1053159"/>
            <a:chOff x="3886200" y="5334001"/>
            <a:chExt cx="1530966" cy="1053159"/>
          </a:xfrm>
        </p:grpSpPr>
        <p:sp>
          <p:nvSpPr>
            <p:cNvPr id="26" name="TextBox 25"/>
            <p:cNvSpPr txBox="1"/>
            <p:nvPr/>
          </p:nvSpPr>
          <p:spPr>
            <a:xfrm rot="21362639">
              <a:off x="4278584" y="5740829"/>
              <a:ext cx="11385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2-track input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6200000" flipH="1">
              <a:off x="3726656" y="5493545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" name="Group 33"/>
          <p:cNvGrpSpPr/>
          <p:nvPr/>
        </p:nvGrpSpPr>
        <p:grpSpPr>
          <a:xfrm>
            <a:off x="6393834" y="5576241"/>
            <a:ext cx="1530966" cy="1053159"/>
            <a:chOff x="3886200" y="5334001"/>
            <a:chExt cx="1530966" cy="1053159"/>
          </a:xfrm>
        </p:grpSpPr>
        <p:sp>
          <p:nvSpPr>
            <p:cNvPr id="29" name="TextBox 28"/>
            <p:cNvSpPr txBox="1"/>
            <p:nvPr/>
          </p:nvSpPr>
          <p:spPr>
            <a:xfrm rot="21362639">
              <a:off x="4278584" y="5740829"/>
              <a:ext cx="11385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2-track output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6200000" flipH="1">
              <a:off x="3726656" y="5493545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8" name="TextBox 17"/>
          <p:cNvSpPr txBox="1"/>
          <p:nvPr/>
        </p:nvSpPr>
        <p:spPr>
          <a:xfrm rot="21540000">
            <a:off x="6558136" y="3903792"/>
            <a:ext cx="2204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  <a:t>Tip: "map" can also be built from "bind" and "Success"</a:t>
            </a:r>
            <a:endParaRPr lang="en-GB" sz="1600" dirty="0">
              <a:solidFill>
                <a:srgbClr val="C00000"/>
              </a:solidFill>
              <a:latin typeface="Conformity" pitchFamily="2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905000" y="5562600"/>
            <a:ext cx="2363494" cy="1040197"/>
            <a:chOff x="1905000" y="5562600"/>
            <a:chExt cx="2363494" cy="1040197"/>
          </a:xfrm>
        </p:grpSpPr>
        <p:grpSp>
          <p:nvGrpSpPr>
            <p:cNvPr id="20" name="Group 33"/>
            <p:cNvGrpSpPr/>
            <p:nvPr/>
          </p:nvGrpSpPr>
          <p:grpSpPr>
            <a:xfrm>
              <a:off x="2362201" y="5715002"/>
              <a:ext cx="1906293" cy="887795"/>
              <a:chOff x="3886201" y="5486403"/>
              <a:chExt cx="1906293" cy="887795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4278136" y="5727867"/>
                <a:ext cx="151435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>
                    <a:solidFill>
                      <a:srgbClr val="C00000"/>
                    </a:solidFill>
                    <a:latin typeface="Conformity" pitchFamily="2" charset="0"/>
                  </a:rPr>
                  <a:t>Single track function</a:t>
                </a:r>
                <a:endParaRPr lang="en-GB" dirty="0">
                  <a:solidFill>
                    <a:srgbClr val="C00000"/>
                  </a:solidFill>
                  <a:latin typeface="Conformity" pitchFamily="2" charset="0"/>
                </a:endParaRPr>
              </a:p>
            </p:txBody>
          </p:sp>
          <p:sp>
            <p:nvSpPr>
              <p:cNvPr id="25" name="Freeform 24"/>
              <p:cNvSpPr/>
              <p:nvPr/>
            </p:nvSpPr>
            <p:spPr>
              <a:xfrm rot="16200000" flipH="1">
                <a:off x="3802858" y="5569746"/>
                <a:ext cx="608012" cy="441325"/>
              </a:xfrm>
              <a:custGeom>
                <a:avLst/>
                <a:gdLst>
                  <a:gd name="connsiteX0" fmla="*/ 1047750 w 1047750"/>
                  <a:gd name="connsiteY0" fmla="*/ 441325 h 441325"/>
                  <a:gd name="connsiteX1" fmla="*/ 733425 w 1047750"/>
                  <a:gd name="connsiteY1" fmla="*/ 60325 h 441325"/>
                  <a:gd name="connsiteX2" fmla="*/ 0 w 1047750"/>
                  <a:gd name="connsiteY2" fmla="*/ 79375 h 441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47750" h="441325">
                    <a:moveTo>
                      <a:pt x="1047750" y="441325"/>
                    </a:moveTo>
                    <a:cubicBezTo>
                      <a:pt x="977900" y="280987"/>
                      <a:pt x="908050" y="120650"/>
                      <a:pt x="733425" y="60325"/>
                    </a:cubicBezTo>
                    <a:cubicBezTo>
                      <a:pt x="558800" y="0"/>
                      <a:pt x="279400" y="39687"/>
                      <a:pt x="0" y="79375"/>
                    </a:cubicBezTo>
                  </a:path>
                </a:pathLst>
              </a:cu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1" name="Right Bracket 20"/>
            <p:cNvSpPr/>
            <p:nvPr/>
          </p:nvSpPr>
          <p:spPr>
            <a:xfrm rot="5400000">
              <a:off x="2400300" y="5067300"/>
              <a:ext cx="152400" cy="1143000"/>
            </a:xfrm>
            <a:prstGeom prst="rightBracket">
              <a:avLst/>
            </a:prstGeom>
            <a:ln w="19050">
              <a:solidFill>
                <a:srgbClr val="C0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0114" name="Picture 2" descr="http://i.msdn.microsoft.com/dynimg/IC8596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24200" y="1524000"/>
            <a:ext cx="3419475" cy="3171826"/>
          </a:xfrm>
          <a:prstGeom prst="rect">
            <a:avLst/>
          </a:prstGeom>
          <a:noFill/>
        </p:spPr>
      </p:pic>
      <p:pic>
        <p:nvPicPr>
          <p:cNvPr id="90116" name="Picture 4" descr="https://encrypted-tbn1.gstatic.com/images?q=tbn:ANd9GcS-EJgZ1Twi9FzAEpI-vLrUPv6-drpSDAWULB0rq1n-gfK-TPtj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24400" y="152400"/>
            <a:ext cx="3390900" cy="1209676"/>
          </a:xfrm>
          <a:prstGeom prst="rect">
            <a:avLst/>
          </a:prstGeom>
          <a:noFill/>
        </p:spPr>
      </p:pic>
      <p:sp>
        <p:nvSpPr>
          <p:cNvPr id="90122" name="AutoShape 10" descr="data:image/jpeg;base64,/9j/4AAQSkZJRgABAQAAAQABAAD/2wCEAAkGBxMSEhUQExIWEBUWEBQVFhYVFhYUFxcZFRYWFhgYFBgYKCghGBolHBsXITEhJSkrLi8uGB8zOjUtNyguLi0BCgoKDg0OGhAQGzUkHyQsLTYsLCw3LywsLC8sLDQwLDQsLCwtNCwsLSwsLCwvLCwsLCwsLCwvNCwsLCw0LCwsLP/AABEIAGgB5gMBIgACEQEDEQH/xAAaAAEAAgMBAAAAAAAAAAAAAAAABAUCAwYB/8QARRAAAgECAwMHCQUIAAYDAQAAAQIDABEEEiEFEzEVIkFRVJLRBhQWMlJTYZPSByOBoaIzNEJxc5GxshckQ8Hj8GJ08SX/xAAZAQEBAQEBAQAAAAAAAAAAAAAAAQIDBAX/xAAwEQEAAQMCBgECBAYDAAAAAAAAAQIREhNRAyExQVKR8KHhMmGxwQRCU3GB0RQiYv/aAAwDAQACEQMRAD8A2+WHlDtVMdNBgxI8UYi0iwyzZS0KMbkITxJOtUWN8sdswoskrmJXdkXPBApLJbMMpXMCLjiBxqz2vtOHDbexE0zZE81yXys3OfCxhRZQTqaheSvlLhocJhsNLJlCjHCZN27L96h3N7KQ12twvbibV9KmiIoicInlHbryn/X1eeZvPXurl+0faPDzkfJg+mvR9o+0e0r8qD6al+VXlBhpsNuYNyqBYGSMxziaNkUK6qSN0o9Ykq3Ov161eT7Sw8OHw0eIlyrJsvZxSNI2Z0cMrNiASpQEKOsk2tauk00W/B3+dk5+XZzQ+0baHHzlflQfTWQ+0TaHaV+VB9NdVythsRdcM7SYhcHiUSZYsVK6BsQm7LMU3hJQ2zAHKWI0FbdtbfwsGIxEYMKy+cx7wypO8csfmqRsp3AObKxfmNYXN+NY/wCnTT+X/sWnycl/xD2h2kfKg+mt03l1tNApeUoGTOpaCJcyngy3XnL8RpW/yD2vhMOp38pXNOc0bLK0bRGJluFjVs7ZioyubAajWoHlZtdcRh8KiTl93hVjeJt6CJFzDPzhkIItqGvrwrphRnbDlvb7M3m18ljiPKzayTebM531wN2sMLvqLgAIpvprpWp/LfaYUO0pVCxUMYIgpZfWUMVtmHSOIrpJvLTCGcS74sF2hC6ERyArDuDHKRdQQMx1XieNjUfY+3BM2Gw/nZlcbUzsCJ7SxOVKAFlA5p/hfL6ptfS/OIi3Phx6+y3/APSgHl/j+0D5UP01JPljtMRiYy2jLlA26gsWUAkAZb6AjXhrU3ae2oReMzqZUix6PLuJHBEkn3eHGYKbgD1rZV4CoLwRvLgMCWXJHGrzNcZc0330ovw0QKv4WqxTRP8AJEf4+fJSZqjuzxnlhtKFt3JKEbKrZTHBcBgGF7LpoRpUrZvlFtbEAmF94A2U2TDjXKWtZgDwBNe7G8qYQ+KmnALHE+c4dSpYM2V4whIBygKV42HNq72f5VbPildVe0KLEsR3UgLc2cyHRbrzpFXUDh0is1UxEcuHz/ssTz/E51fK7aRjM29G7Em7LbuD17ZrWtfh02tWn05x3vx8qH6atdqbTwOIieLzjcqzQNGu4kYwrHC67nRQDZ7C4Oua/XTlzD71mWZUiOGCQRbqT/lpdyVEhGW2jZtULE5720q40+H0+xefJWenGO9+Plw/TWQ8t8b78fLh+mr3B+UuFTL94M+fB72QRP8Ae7tWE8nq3sbgagFuqsT5R4YRHLIBLucQikRuCL4kPCActhaMadXDQ0tT/T+ei8+SlHltjffj5cX01l6a4334+XF9NdIfKXBGUsXBXzqUod0/NjkwwQm2XhvSSRxvc2qJBt3DRxKqyguuGwceZY5Bdo5XMtiVB9UjXpvb4VIin+nt2+3YvPkhnyi2kIxLmJQqWzCKFgFUhSWsvNFyBc2qMPLLGe+Hy4vproMR5R4XdyxQzbkv51lYJKgBeZHjJyrcXXNwGnwrTtmeF4MPvG83bFhJJ33ecgQoUUhV1IZrGpEU96Pp87E37VKmLytxrMEEwLEgAbuLUk2H8NSk2/tEymAON4GKlckAsV4i5Fug9NSI9s4UIozDKIsMqxbt7pLHIGklva2oubgkm9rVa4LaUc+JTI+//wCaxErOEdVjgaM2SQuo0zAG3C4pVFMfyb9iJnyc16X4zhvh8uL6a2r5U40qXEhKggFhFHlBPAE5bAmrODbuFG6UrGYlWHPGySl1dDzimm71JLE3uw042qOu2yIZY/O88hkjdGyzBSFZy0eq3uRbiLagX0q40+H0+xefJCHlbi/fD5cX01kPKzF++Hy4vCrvGbdwZWTJ62VmjIjYEviMwlGosMgy2voeitg23hAV+93mUz2ZkkdsrxALmzLYXe/NHNFS1Ph9Psc/JRDyrxfvR8uPwrL0qxXvR3I/CpnLETwLGWjVmjZZs0chbOWvvEEYyFuFibWtbhW/CbTw0caw73OoXFqxMbjNn/ZEi3/58Ks00+H0+yRM+SuHlTivejuR+FejyoxXvR3I/CpO09owPFIqkEMINzHkIMJRbSakW1PUTe9SsDtLDbqJJJDEUyA7neWPrFjIpWwa5tmUkmk002vh9C8+SuHlPivejuR+FZDymxPvR3I/Cr/B46CVmvZ1jw0UzsFa28hJuCXAZrggXPGwqGNsRMiFpBHIJEJyK7Jqxd2kjKgFhfipJP8AKs2p8F5+SuHlJifeDuR+FZDyjxPvB3I/Cqudrsxve7Mb2te5Otuj+VeCuulR4wxnVutx5RYn3g7kfhWQ8ocT7wdxPCqgVmKaVG0JnVuth5QYj3n6E8K9G38R7z9CeFVQrMVNKjaDOrdaDbuI95+hPCsht2f2/wBCeFVYrIU0qNoM6t1oNuT+3+hPCvRtuf2/0p4VWishTSo2gzq3WQ21P7f6U8KyG2Jvb/SnhVcKyFTTo2gzq3WI2vN7f6U8KyG1pvb/AEr4VXishTTo2gzq3WA2rN7f6V8K9G1Jfa/SvhUEVkKadG0GdW6cNpy+1+lfCshtKX2v0r4VBFZipp0bQZ1bpo2jJ7X6V8KyG0JPa/SvhUIVmKadG0GdW6WMfJ7X6V8KyGOk9r8l8KiCsxTTo2gzq3ShjX9r8l8KyGMfr/JfCoorMVNOjaDOrdYYeYkEknQgaBem/wAPhWqPacTBGEysshtGQ0REhsTaMgc42BOnUa8hkCoSxC89eJA6G664/Yuw2hxIxbPhyXaXPCrHJhw9jmwpP8bFRnNlzZr6WsfFxpxrmI/SHr4cXpiZeeX2PaSDpATGFBwucqMLm1vjSoXleb4diNf/AOhJ/q1KzPX1+jVPR023PI3BYmdp5oi8jBbkSSrfKiqNFYAaAVB/4ebO9wfnTfVXWz+sfw/wK11I43EjlFU+2sY2cv8A8Ptn+4PzpvqoPs+2f7g/Om+qumd7C9eqb61P+RxL2yn2mFOzmfQDZ/uD86b6qDyA2f7g/Nm+qunrWMQmbd51z+zmGbu8auvxPKfZhTs530CwHuD82b6q99A8B7g/Nm+quhTEIRcOrDNluGBF+q46fhWbMBYEgXNh8TxsOvS9NbieU+zCnZznoJgPcn5s31U9BcB7k/Nm+qukpTX4nlPs06dnOeg2B9yfmzfVT0HwPuT82X6q6JWB4G+pGmvDQ17TW4nlPs06NnO+hGB9yfmy/VXvoVgvcn5sv1V0NYRSqyh1IZSLgg6W/nU1uJ5T7NOnZReheC9yfmS/VXvoZgvcn5kv1VfKbi41BFwRXtXW4nlPs06dlB6G4L3J+ZL9Ve+h2D90fmSfVV9WEcqsWAIJVsrW6DYGx6jYg/jTW4nlPswp2Uvofg/dH5knjT0Qwfuj8yTxq6SVSMwYEa6305pIOvwIP9qzB6amtxPKfZhTso/RHCe6PzJPGvfRLCe6PzJPGrcTqWMeYFgASvSAeBNFnUsUDAsoBKggkX4XHRTW4nlPswp2VHophPdH5knjXvorhPdH5knjVu8qqVBIBY5VB/iIBaw6zYE/gab5c2S4zZc2Xpte17dV6a3E8p9mFOyp9FsL7o9+Txp6L4X3Z78njVzSmtxPKfZhTsp/RjC+7Pffxr30Zwvuz338at68zC9r62vbpt12prcTyn2YU7Kn0aw3uz338a99G8N7s99/GrJJ1LMgYFltmA4i+ov1aVspq8Tykwp2VXo5hvdnvv409HcP7s99/GrWtMGLRyQrqxAuQDe2pX/II/A01eJ5SYU7IPo9h/dnvv4176P4f2D338as6U1eJ5SYU7KzkHD+we8/jXvIUHsHvP41Y5he19bXt0267VjNKqKXYhVUEsToABqST0CmrxPKTTp2QeQ4PYPebxpyJB7B7zeNWNKatflJhTsr+RYPYPebxr3kaH2P1N41PrxmA1Jtw46cdBTVr8pMKdkHkeH2P1N417yRD7H6m8amqwPAg6kaa6jQivaate8mFOyFyTD7P6m8aclRez+pvGpiMCLggjrGor2mrXvJhTsh8lxez+pvGveTIvZ/Nql0pq17yadOyJybH7P5mveT4/Z/M1KpTVr3k06dkbzCP2fzNPMY/Z/M1JpTVr3k06dkfzJOr8zXvmadX5mt9Kate8mnTs0eaJ1fma981Tq/M1upU1a95NOnZq82Xq/M083Xq/M1tpTVr3k06dmvcL1fmabkdX+a2Upq17yadOyPPgIntnjV7cMyhrX42vwrVyPh/cRdxfCptKalW5hTs4z7Q8OiYaNUUIN/wUAD1G6BStv2lfu8f9cf6NSrEzPOS1ujsp/WP4f4Fa62T+sfw/wKhY1mtZenp10/t+NcqptEz1bhUeW21HgSAxNbPjYYjoDmWS4bjwBNteoCrfDSi5X46f8Av/vA1Tbb2VNOsYjkhQpPHId4ue4Q3soK6Ne2vH+VSxC4YG4/C5/K38q+L/DT/FRxYrro/FM5ft67fk71U0YzET06LeuWxez5TnihVijvMziZUGUsWY7qVdSJCctjeytxFrV1CnQX0Nqp5PKFFzFkZVDzIGuvOaFshAF9LngT+VfbedX49TLJnijYCKTDLIlgHuk0ct8vSEQnXpzaXtU7yijllhXciRSTJcAmNgDFKo6RbnFbfgaYLa28xARYQAYnzObZuY6CwP8AElmB06f5GsNqbeKmSKJfvElhQ3ZAQJXRc2Qm9tSAeF1NXtEJvKNi8HOrtkEjKJeYhZyrK0cV+eGDIQ4axNx62mopg8DOSm8aW+8G9ALIpsZLsGzm4Nx6oAta4FrCx2jtRoZACpdBhnlcjKCMjICdeOhOgqLh/KA5pS63iRkXOAFy5pZIrkEkkXUfhr8A/M/Jt2Iu4vCY5Az4jENe+ZQmdnDkseFmUaa3YfGtG0BOHewky79pMwbmiPzUr1+8HqgcdfjUjD+USyFAkbtvGULYrazrI4LEmwNkNxqRmFZJt5SLmMoCrsudkAYRyCNrm/N1IsDxv+FSYuqtwcMp3TgTGAxw7xSzF3fJIS63ObLcx3sRe3DQ1ohwWIyQx7t4wFRWF2N1ZHDZ2D5RYkCwBPTfqsIvKUXY7u0Swob3F85lkhy24WzIAD8b1Mn2zbDmdUPNlVCCC3GVUJXL62huLcas85I5KrAYGZTCv3saLDhwAAWIdCd6GJewB0FyCLcKn4+GUysVEhJaHcsrERooI3gcXsf4ibg3BAHDSJifKR87IiHmzxxgMjIzBjh8194Vyn709HR/eZ6Rpm3eRs6tlddCVu+QWt63tadH9qTN+Zaz2PCyrgwoz70ope7kudRnCsTo2W4FiNaq2wE2d8oliiaWUi12kBMcCo9s4P8ADJbMSAbXFWbeUNlV9y9jA83rJpHHluTrxObQfDorDaPlEIyyIgdxYjnKQQHjVs1tVNnBsaR1Oyrh2XiCJEfeC7S5APVKvvea5D5VuTc82+q2PQJeCwkoeP8AaxoqwZRZmtlvvVcl7AE8bg6EW4Vv2h5SBFlyoS8aycecA8a5mDBdbcRfpI/lW+XbO6VWkDPnfdqVhkgu5tkjySkm7HQN6t+NqQTzRsZg5BLKyxsRJLHdgXNlWLUqist+cAvEWvfoqoweBxuYNIJACsQkOrMbQ20CupsJL3seJvrXST7ZCh3MbZI2KM2ZNGAGgBNyMxC36z1a1p9IRziInOSOSRyCtgsZAJUk8/Q3Fuo9NSBDw+Cl30BdZZGTEFjIxsoj82dFuoawbMbEAHUno1qRJCzSzJzsxxWHY5WKkw5EGhFjlzCQEfz66xi8oTcZo7Z55YowtiXKOFXUnm6am46+Ftdsu3lUteFrxpI0pul0WNlzC9+doQwA6PjpV+fuShYjB4i1l3okV5mds5yOqktCqa21IjFrDQMDx1nbEw86yMZc2UJmW7EgmZhI62v/AAEFR1AgCrJ52yyMImJW+Rbr95ZbjLYm1zprY6cKqcNtl3KRho2kdsuUxyxGKyuzGSNzmYcywtlzfAa0EQYHEKI7b0gqxnG8JYgToQFuea2Qv6ttBbqrdgMC4xKyukmTLMsd2YlAXiKiTXpIkIvfSwPQKl4ba7HEDDMq3AmzsL2JjGHZSoPAES6g3sRa541tx+1d3MkIQyGSwUCwsSJGuWJ4WQ6W6RTpYsr2wDrNI5SQxviHZhGzBm+5jCMLMOaGDiw6SvQKwwsWKUBHEjMZoXLBrqqCMKwY345hqBxJvrqalek8XEqRaLeEFlDWt/CpN2ANlJGlzSXyg5jlIWZkilc3KhPuwp4/xA5hw6jwIqT8/wAHz2hYTAzoIg29KbrDmYbxmcsBJnsc175t2TY6gdNYxoI1QOsi5YMWZFRiJBHJJzFBU3DsbW1vcHWulwkpZFdlykqCRe9r/Gqw7dQKkixMTLHC4Ayg2lcRqGJPQTf+V6s9bJ+bftLCtIYAM4USMXAcqbbpwA5U684r0nW1UkGDxRA3rzI26SxjGY23OVgSXC5g+Ym63Jy2PVPxe3zklEcZ3kQO8DFbRnOVF9edexIt0dVe47yhysY0QO4kQWzqRZplia5HBhmGh6/gadZXorfMMRznCMJPNpY0dWktmDAglXclLjNYEkX6RTaOAmaGVLTTK8EwjTVLSMqgAguSV42LEi+b4Ve4LbKyyboKeLi+hF4yFYG3DW4F+OU1pl2+qrn3blTvBGRl+8MZsQATpexIvbh0UOnNjt7DzOyBGdU3cgYxglg5y5GsGXgM1r3F7XFQmw2JvNbe5SGMIz84c8b0HXRnFymvNGnNq7xONKZFyEu5ICAjTKpYktwsP+4qjHlSfNw2W8vm6sxABVZGh3ouvHLw14aihENs2FkMoyb6OLQr6zMHDqW0ZxZSMo5wI0fQX1rlwck0MZUSuLI0mZ257LiY2BjuehFk4W4j8LWTylvlEUZfNLGoJIAKtIIyb/wtqCAev4GpmzdrpK+6RSAM9iLZfu2yMDb1db2vxsaQiqhwuIu+kuYygwHOcqLvWJ3gvrpqbg3BAGoqbsbCyo0ZbPYwybzO5fn7xSnEmxyluHR+FasPt8qgeYAZ5WUAMl1G93QsvFhci5rXs/ypVrhxchlvlFsquQFOW5J/iJsTYCpCzzZbEw86y3cOynOSXLDJ0AKQxV1OlhlBHON66KqvZ202lltkyRnDpKl7FjnZhc24aAaVoj22VVZJFJV45ZgRYCOKMrbNrdmIYHQcbih3XdKp59viM5JInRsmYLdWvzHdQCDbMcjrbrHxFbjtldzLOEYrEt7DLduYr2XW1+cBr00sLKlVS7au5iETGVc2ZLroqqjZsxNjfOgt1n4Xr3ZG1jOZSE5ilcjX1YNEkguOg86gtKVz+zdvMYRJIhP3cckhXLljEvqgDi1hr12+OlSZtvqqo27ds6ZgBlv+2jhsbm3Fwf5A0sXW9Kodo7fIjm3cZ3scUrMGK2Td6Ak35wJ4AdR4VZYLEMZJYnsShVlIFrpILi46wQw/AHpoJlKUoFKUoFKUoFKUoOR+0r93j/rj/RqU+0r93j/rj/RqVunokuyn9Y/h/gVrrZP6x/D/AAK11hSlKUCoMmyIWGUqSM0res3GUkuf7m46uip1KCC+ykJuWkzZHTNvXDZXtcXBv0AjqI0ryXY8TMGbM5UgrmdjlsyNpc9aL/b41PpQQn2VE2YMGbOkiG7uTllbMwBJ0F+FuA0FhWuPYcIYsA2rBiudirFWZwWW9jZmJ/t1CrGlBCg2XGmS2ayNmQF2ITmsoCgnQWYi38uoVg+xYSEGUjd3yEMwK5nWQkG/HMoNWFKCsGwYRcWbVSDz3ubu0lyb3uHZmB4gmt0mzEb1i78PWkcjmusgNr2uGUa9WnTU2lBXYnYkLsXZWzM4ckOynMu7sRY6fs0/t8TWceyo1IZc6nW5DsC92zneG/O1vx6z11OpQQW2TEVCZTYQNCOc3qPbMPyGvGtTbBgP8LWs4AzvZd4wdiovoSwBv8Ks6UFfJseJg6nOVkBzjeOAxKhSxF/WIHHr1417PsmOQWkzyCzWzOxsWFsy9TDobiNbVPpQQZdkxtmvms+rAOwBJXLmsD63A36wDx1rTLsVWkzM7su6KMpdrtdgxzG+q2Fsvxq0pQVz7FhJJs3rlxZ2AVmIYsljzTcA6VlyNDZgVJzxujksxLCQ3a543PX8Kn0oNK4YAOLtzySee2lwF5hvzBpwFtdajHZEROYhmfm2csxcZMwXK3EWzP3j11PpQVOF2KBlZ2JkQOBIjMjMJMmYvrqxyL/bS1TZsBG0iSsCXS2U3Olg44dOjt/epNKCtbYcJAUqzKoIVS7ELcFSVF9DYnX41vGzk1vmfMjIc7M11a1xr/KpdKCLg8CIySHdhkRAGZmChb8L9JvqeNgB0VBxHk/GQAhZCGisczHKkcokyIL83pAt/wBquKU73Fc+xISLWbUENZ3Be7F/vDfnc4k69Z6KxOwoepum3Pey3kEvMF+bzwDp1VZ0oI2GwKxklSwuScudit29Y5eFydf5knprS2x4STdSQSxAzNlUuczFBey3PV1nrqfSg0YvCLJbNcFSSCrFSLgg6jrBqGmwoQm7AdUMaxlRI4DKq5Bm11OXS/E2HVVnSggHZEdsvPC5wygSPZWD5wUF+bzvDhW7C4FYySuYXLHLmYrdjdiFOgJOv4nrqTSgrX2HCdLMBpezsL5ZDKA1jqAxJ/GvcNsSGM3QMmgBs7DMBwD684D49Z66saUEPBbMjibMma+RY9XZgEUkqqgmwAua1YTZSquVrOFWSNL30ikIJRhwNrAX6gPjVjSgr+RodLhnIeNgzOzNeK+TUm9hc6fE9dbE2XEIngC8xy5YXOu8JLa8Rx/DQCplKCDLsqNmZ7MrMSSyuynVFQi4PAhV061B41swuz44ixQZMwUFQTl5qhBZeAOUAfhUqlBXjYsICqFICoiZczWZYzdQ4vzra8ax5DhvezG3AZ2sv3iy2UXsBnVT+FuFWVKCuxOxIZA4YMN5nD5Xdcwe2YGx4afhW/CYUq8kjHM0jDgLBVUWVR+ZPxY1KpQKUpQKUpQKUpQKUpQcj9pX7vH/AFx/o1KfaV+7x/1x/o1K3T0SXZT+sfw/wK11sn9Y/h/gVrrClKUoFKUoFKUoFKUoFKUoFKUoFKUoFKUoFKUoFKUoFKUoFKUoFKiSzPvCikABUOqF7597/wDJbAbv4+t8Kffe0vD3X5ftaCXSolpvaXo/6P8A5a9tN7S8fc/n+1oJVKiffe0vT/0v/LT772l4e6/L9rQS6VFtN7S9H/R/8ta8RJKis5ZSFVmsIhchQTpeWgnUqHsXGGaCKYgKZIlcgagFhewvUygUpSgUpSgUpSgUpSgUpSgUpSgUpSgUpSgUpSgUpSgUpSgUpSg5H7Sv3eP+uP8ARqU+0r93j/rj/RqVunokuyn9Y/h/gVrrZP6x/D/ArXWFKUpQKUpQKUpQKUpQKUpQKUpQKUpQKUpQKUpQKUpQKUpQKUpQRF/bPx/Zwf5xXGpdVO0vOVkzwRRygogOeQpbJvtAANb7wa/Co/ne0OywfOPhVF9VXtaW0kYdzFCVkzsGMYzjLkVnFiqkZzxFyAL9Bi+d7Q7LB84+Fe+ebQ7LB88+FBUyY6USc93GHCNvHDMriLfyBHFuAIsGk0YKAfiOyU6aai2nTVH55tHs0Hzz4V553tDssHzj4U7WO6+qNtL9jL/Rk/1NVXne0OywfOPhWvETbQdGTzaAZlZb746XBHVQTPJP9yw3/wBeP/UVbVA2DhGhw0ML2zJEitY3FwLGxqfUClKUClKUClKUClKUClKUClKUClKUClKUClKUClKUClKUClKUHI/aV+7x/wBcf6NSn2lfu8f9cf6NSt09El0M+3sLmP8AzEXfXqrX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uX+0DaUMsCLHKkhE1yFYE2ytrSlKsckf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0124" name="AutoShape 12" descr="data:image/jpeg;base64,/9j/4AAQSkZJRgABAQAAAQABAAD/2wCEAAkGBxMSEhUQExIWEBUWEBQVFhYVFhYUFxcZFRYWFhgYFBgYKCghGBolHBsXITEhJSkrLi8uGB8zOjUtNyguLi0BCgoKDg0OGhAQGzUkHyQsLTYsLCw3LywsLC8sLDQwLDQsLCwtNCwsLSwsLCwvLCwsLCwsLCwvNCwsLCw0LCwsLP/AABEIAGgB5gMBIgACEQEDEQH/xAAaAAEAAgMBAAAAAAAAAAAAAAAABAUCAwYB/8QARRAAAgECAwMHCQUIAAYDAQAAAQIDABEEEiEFEzEVIkFRVJLRBhQWMlJTYZPSByOBoaIzNEJxc5GxshckQ8Hj8GJ08SX/xAAZAQEBAQEBAQAAAAAAAAAAAAAAAQIDBAX/xAAwEQEAAQMCBgECBAYDAAAAAAAAAQIREhNRAyExQVKR8KHhMmGxwQRCU3GB0RQiYv/aAAwDAQACEQMRAD8A2+WHlDtVMdNBgxI8UYi0iwyzZS0KMbkITxJOtUWN8sdswoskrmJXdkXPBApLJbMMpXMCLjiBxqz2vtOHDbexE0zZE81yXys3OfCxhRZQTqaheSvlLhocJhsNLJlCjHCZN27L96h3N7KQ12twvbibV9KmiIoicInlHbryn/X1eeZvPXurl+0faPDzkfJg+mvR9o+0e0r8qD6al+VXlBhpsNuYNyqBYGSMxziaNkUK6qSN0o9Ykq3Ov161eT7Sw8OHw0eIlyrJsvZxSNI2Z0cMrNiASpQEKOsk2tauk00W/B3+dk5+XZzQ+0baHHzlflQfTWQ+0TaHaV+VB9NdVythsRdcM7SYhcHiUSZYsVK6BsQm7LMU3hJQ2zAHKWI0FbdtbfwsGIxEYMKy+cx7wypO8csfmqRsp3AObKxfmNYXN+NY/wCnTT+X/sWnycl/xD2h2kfKg+mt03l1tNApeUoGTOpaCJcyngy3XnL8RpW/yD2vhMOp38pXNOc0bLK0bRGJluFjVs7ZioyubAajWoHlZtdcRh8KiTl93hVjeJt6CJFzDPzhkIItqGvrwrphRnbDlvb7M3m18ljiPKzayTebM531wN2sMLvqLgAIpvprpWp/LfaYUO0pVCxUMYIgpZfWUMVtmHSOIrpJvLTCGcS74sF2hC6ERyArDuDHKRdQQMx1XieNjUfY+3BM2Gw/nZlcbUzsCJ7SxOVKAFlA5p/hfL6ptfS/OIi3Phx6+y3/APSgHl/j+0D5UP01JPljtMRiYy2jLlA26gsWUAkAZb6AjXhrU3ae2oReMzqZUix6PLuJHBEkn3eHGYKbgD1rZV4CoLwRvLgMCWXJHGrzNcZc0330ovw0QKv4WqxTRP8AJEf4+fJSZqjuzxnlhtKFt3JKEbKrZTHBcBgGF7LpoRpUrZvlFtbEAmF94A2U2TDjXKWtZgDwBNe7G8qYQ+KmnALHE+c4dSpYM2V4whIBygKV42HNq72f5VbPildVe0KLEsR3UgLc2cyHRbrzpFXUDh0is1UxEcuHz/ssTz/E51fK7aRjM29G7Em7LbuD17ZrWtfh02tWn05x3vx8qH6atdqbTwOIieLzjcqzQNGu4kYwrHC67nRQDZ7C4Oua/XTlzD71mWZUiOGCQRbqT/lpdyVEhGW2jZtULE5720q40+H0+xefJWenGO9+Plw/TWQ8t8b78fLh+mr3B+UuFTL94M+fB72QRP8Ae7tWE8nq3sbgagFuqsT5R4YRHLIBLucQikRuCL4kPCActhaMadXDQ0tT/T+ei8+SlHltjffj5cX01l6a4334+XF9NdIfKXBGUsXBXzqUod0/NjkwwQm2XhvSSRxvc2qJBt3DRxKqyguuGwceZY5Bdo5XMtiVB9UjXpvb4VIin+nt2+3YvPkhnyi2kIxLmJQqWzCKFgFUhSWsvNFyBc2qMPLLGe+Hy4vproMR5R4XdyxQzbkv51lYJKgBeZHjJyrcXXNwGnwrTtmeF4MPvG83bFhJJ33ecgQoUUhV1IZrGpEU96Pp87E37VKmLytxrMEEwLEgAbuLUk2H8NSk2/tEymAON4GKlckAsV4i5Fug9NSI9s4UIozDKIsMqxbt7pLHIGklva2oubgkm9rVa4LaUc+JTI+//wCaxErOEdVjgaM2SQuo0zAG3C4pVFMfyb9iJnyc16X4zhvh8uL6a2r5U40qXEhKggFhFHlBPAE5bAmrODbuFG6UrGYlWHPGySl1dDzimm71JLE3uw042qOu2yIZY/O88hkjdGyzBSFZy0eq3uRbiLagX0q40+H0+xefJCHlbi/fD5cX01kPKzF++Hy4vCrvGbdwZWTJ62VmjIjYEviMwlGosMgy2voeitg23hAV+93mUz2ZkkdsrxALmzLYXe/NHNFS1Ph9Psc/JRDyrxfvR8uPwrL0qxXvR3I/CpnLETwLGWjVmjZZs0chbOWvvEEYyFuFibWtbhW/CbTw0caw73OoXFqxMbjNn/ZEi3/58Ks00+H0+yRM+SuHlTivejuR+FejyoxXvR3I/CpO09owPFIqkEMINzHkIMJRbSakW1PUTe9SsDtLDbqJJJDEUyA7neWPrFjIpWwa5tmUkmk002vh9C8+SuHlPivejuR+FZDymxPvR3I/Cr/B46CVmvZ1jw0UzsFa28hJuCXAZrggXPGwqGNsRMiFpBHIJEJyK7Jqxd2kjKgFhfipJP8AKs2p8F5+SuHlJifeDuR+FZDyjxPvB3I/Cqudrsxve7Mb2te5Otuj+VeCuulR4wxnVutx5RYn3g7kfhWQ8ocT7wdxPCqgVmKaVG0JnVuth5QYj3n6E8K9G38R7z9CeFVQrMVNKjaDOrdaDbuI95+hPCsht2f2/wBCeFVYrIU0qNoM6t1oNuT+3+hPCvRtuf2/0p4VWishTSo2gzq3WQ21P7f6U8KyG2Jvb/SnhVcKyFTTo2gzq3WI2vN7f6U8KyG1pvb/AEr4VXishTTo2gzq3WA2rN7f6V8K9G1Jfa/SvhUEVkKadG0GdW6cNpy+1+lfCshtKX2v0r4VBFZipp0bQZ1bpo2jJ7X6V8KyG0JPa/SvhUIVmKadG0GdW6WMfJ7X6V8KyGOk9r8l8KiCsxTTo2gzq3ShjX9r8l8KyGMfr/JfCoorMVNOjaDOrdYYeYkEknQgaBem/wAPhWqPacTBGEysshtGQ0REhsTaMgc42BOnUa8hkCoSxC89eJA6G664/Yuw2hxIxbPhyXaXPCrHJhw9jmwpP8bFRnNlzZr6WsfFxpxrmI/SHr4cXpiZeeX2PaSDpATGFBwucqMLm1vjSoXleb4diNf/AOhJ/q1KzPX1+jVPR023PI3BYmdp5oi8jBbkSSrfKiqNFYAaAVB/4ebO9wfnTfVXWz+sfw/wK11I43EjlFU+2sY2cv8A8Ptn+4PzpvqoPs+2f7g/Om+qumd7C9eqb61P+RxL2yn2mFOzmfQDZ/uD86b6qDyA2f7g/Nm+qunrWMQmbd51z+zmGbu8auvxPKfZhTs530CwHuD82b6q99A8B7g/Nm+quhTEIRcOrDNluGBF+q46fhWbMBYEgXNh8TxsOvS9NbieU+zCnZznoJgPcn5s31U9BcB7k/Nm+qukpTX4nlPs06dnOeg2B9yfmzfVT0HwPuT82X6q6JWB4G+pGmvDQ17TW4nlPs06NnO+hGB9yfmy/VXvoVgvcn5sv1V0NYRSqyh1IZSLgg6W/nU1uJ5T7NOnZReheC9yfmS/VXvoZgvcn5kv1VfKbi41BFwRXtXW4nlPs06dlB6G4L3J+ZL9Ve+h2D90fmSfVV9WEcqsWAIJVsrW6DYGx6jYg/jTW4nlPswp2Uvofg/dH5knjT0Qwfuj8yTxq6SVSMwYEa6305pIOvwIP9qzB6amtxPKfZhTso/RHCe6PzJPGvfRLCe6PzJPGrcTqWMeYFgASvSAeBNFnUsUDAsoBKggkX4XHRTW4nlPswp2VHophPdH5knjXvorhPdH5knjVu8qqVBIBY5VB/iIBaw6zYE/gab5c2S4zZc2Xpte17dV6a3E8p9mFOyp9FsL7o9+Txp6L4X3Z78njVzSmtxPKfZhTsp/RjC+7Pffxr30Zwvuz338at68zC9r62vbpt12prcTyn2YU7Kn0aw3uz338a99G8N7s99/GrJJ1LMgYFltmA4i+ov1aVspq8Tykwp2VXo5hvdnvv409HcP7s99/GrWtMGLRyQrqxAuQDe2pX/II/A01eJ5SYU7IPo9h/dnvv4176P4f2D338as6U1eJ5SYU7KzkHD+we8/jXvIUHsHvP41Y5he19bXt0267VjNKqKXYhVUEsToABqST0CmrxPKTTp2QeQ4PYPebxpyJB7B7zeNWNKatflJhTsr+RYPYPebxr3kaH2P1N41PrxmA1Jtw46cdBTVr8pMKdkHkeH2P1N417yRD7H6m8amqwPAg6kaa6jQivaate8mFOyFyTD7P6m8aclRez+pvGpiMCLggjrGor2mrXvJhTsh8lxez+pvGveTIvZ/Nql0pq17yadOyJybH7P5mveT4/Z/M1KpTVr3k06dkbzCP2fzNPMY/Z/M1JpTVr3k06dkfzJOr8zXvmadX5mt9Kate8mnTs0eaJ1fma981Tq/M1upU1a95NOnZq82Xq/M083Xq/M1tpTVr3k06dmvcL1fmabkdX+a2Upq17yadOyPPgIntnjV7cMyhrX42vwrVyPh/cRdxfCptKalW5hTs4z7Q8OiYaNUUIN/wUAD1G6BStv2lfu8f9cf6NSrEzPOS1ujsp/WP4f4Fa62T+sfw/wKhY1mtZenp10/t+NcqptEz1bhUeW21HgSAxNbPjYYjoDmWS4bjwBNteoCrfDSi5X46f8Av/vA1Tbb2VNOsYjkhQpPHId4ue4Q3soK6Ne2vH+VSxC4YG4/C5/K38q+L/DT/FRxYrro/FM5ft67fk71U0YzET06LeuWxez5TnihVijvMziZUGUsWY7qVdSJCctjeytxFrV1CnQX0Nqp5PKFFzFkZVDzIGuvOaFshAF9LngT+VfbedX49TLJnijYCKTDLIlgHuk0ct8vSEQnXpzaXtU7yijllhXciRSTJcAmNgDFKo6RbnFbfgaYLa28xARYQAYnzObZuY6CwP8AElmB06f5GsNqbeKmSKJfvElhQ3ZAQJXRc2Qm9tSAeF1NXtEJvKNi8HOrtkEjKJeYhZyrK0cV+eGDIQ4axNx62mopg8DOSm8aW+8G9ALIpsZLsGzm4Nx6oAta4FrCx2jtRoZACpdBhnlcjKCMjICdeOhOgqLh/KA5pS63iRkXOAFy5pZIrkEkkXUfhr8A/M/Jt2Iu4vCY5Az4jENe+ZQmdnDkseFmUaa3YfGtG0BOHewky79pMwbmiPzUr1+8HqgcdfjUjD+USyFAkbtvGULYrazrI4LEmwNkNxqRmFZJt5SLmMoCrsudkAYRyCNrm/N1IsDxv+FSYuqtwcMp3TgTGAxw7xSzF3fJIS63ObLcx3sRe3DQ1ohwWIyQx7t4wFRWF2N1ZHDZ2D5RYkCwBPTfqsIvKUXY7u0Swob3F85lkhy24WzIAD8b1Mn2zbDmdUPNlVCCC3GVUJXL62huLcas85I5KrAYGZTCv3saLDhwAAWIdCd6GJewB0FyCLcKn4+GUysVEhJaHcsrERooI3gcXsf4ibg3BAHDSJifKR87IiHmzxxgMjIzBjh8194Vyn709HR/eZ6Rpm3eRs6tlddCVu+QWt63tadH9qTN+Zaz2PCyrgwoz70ope7kudRnCsTo2W4FiNaq2wE2d8oliiaWUi12kBMcCo9s4P8ADJbMSAbXFWbeUNlV9y9jA83rJpHHluTrxObQfDorDaPlEIyyIgdxYjnKQQHjVs1tVNnBsaR1Oyrh2XiCJEfeC7S5APVKvvea5D5VuTc82+q2PQJeCwkoeP8AaxoqwZRZmtlvvVcl7AE8bg6EW4Vv2h5SBFlyoS8aycecA8a5mDBdbcRfpI/lW+XbO6VWkDPnfdqVhkgu5tkjySkm7HQN6t+NqQTzRsZg5BLKyxsRJLHdgXNlWLUqist+cAvEWvfoqoweBxuYNIJACsQkOrMbQ20CupsJL3seJvrXST7ZCh3MbZI2KM2ZNGAGgBNyMxC36z1a1p9IRziInOSOSRyCtgsZAJUk8/Q3Fuo9NSBDw+Cl30BdZZGTEFjIxsoj82dFuoawbMbEAHUno1qRJCzSzJzsxxWHY5WKkw5EGhFjlzCQEfz66xi8oTcZo7Z55YowtiXKOFXUnm6am46+Ftdsu3lUteFrxpI0pul0WNlzC9+doQwA6PjpV+fuShYjB4i1l3okV5mds5yOqktCqa21IjFrDQMDx1nbEw86yMZc2UJmW7EgmZhI62v/AAEFR1AgCrJ52yyMImJW+Rbr95ZbjLYm1zprY6cKqcNtl3KRho2kdsuUxyxGKyuzGSNzmYcywtlzfAa0EQYHEKI7b0gqxnG8JYgToQFuea2Qv6ttBbqrdgMC4xKyukmTLMsd2YlAXiKiTXpIkIvfSwPQKl4ba7HEDDMq3AmzsL2JjGHZSoPAES6g3sRa541tx+1d3MkIQyGSwUCwsSJGuWJ4WQ6W6RTpYsr2wDrNI5SQxviHZhGzBm+5jCMLMOaGDiw6SvQKwwsWKUBHEjMZoXLBrqqCMKwY345hqBxJvrqalek8XEqRaLeEFlDWt/CpN2ANlJGlzSXyg5jlIWZkilc3KhPuwp4/xA5hw6jwIqT8/wAHz2hYTAzoIg29KbrDmYbxmcsBJnsc175t2TY6gdNYxoI1QOsi5YMWZFRiJBHJJzFBU3DsbW1vcHWulwkpZFdlykqCRe9r/Gqw7dQKkixMTLHC4Ayg2lcRqGJPQTf+V6s9bJ+bftLCtIYAM4USMXAcqbbpwA5U684r0nW1UkGDxRA3rzI26SxjGY23OVgSXC5g+Ym63Jy2PVPxe3zklEcZ3kQO8DFbRnOVF9edexIt0dVe47yhysY0QO4kQWzqRZplia5HBhmGh6/gadZXorfMMRznCMJPNpY0dWktmDAglXclLjNYEkX6RTaOAmaGVLTTK8EwjTVLSMqgAguSV42LEi+b4Ve4LbKyyboKeLi+hF4yFYG3DW4F+OU1pl2+qrn3blTvBGRl+8MZsQATpexIvbh0UOnNjt7DzOyBGdU3cgYxglg5y5GsGXgM1r3F7XFQmw2JvNbe5SGMIz84c8b0HXRnFymvNGnNq7xONKZFyEu5ICAjTKpYktwsP+4qjHlSfNw2W8vm6sxABVZGh3ouvHLw14aihENs2FkMoyb6OLQr6zMHDqW0ZxZSMo5wI0fQX1rlwck0MZUSuLI0mZ257LiY2BjuehFk4W4j8LWTylvlEUZfNLGoJIAKtIIyb/wtqCAev4GpmzdrpK+6RSAM9iLZfu2yMDb1db2vxsaQiqhwuIu+kuYygwHOcqLvWJ3gvrpqbg3BAGoqbsbCyo0ZbPYwybzO5fn7xSnEmxyluHR+FasPt8qgeYAZ5WUAMl1G93QsvFhci5rXs/ypVrhxchlvlFsquQFOW5J/iJsTYCpCzzZbEw86y3cOynOSXLDJ0AKQxV1OlhlBHON66KqvZ202lltkyRnDpKl7FjnZhc24aAaVoj22VVZJFJV45ZgRYCOKMrbNrdmIYHQcbih3XdKp59viM5JInRsmYLdWvzHdQCDbMcjrbrHxFbjtldzLOEYrEt7DLduYr2XW1+cBr00sLKlVS7au5iETGVc2ZLroqqjZsxNjfOgt1n4Xr3ZG1jOZSE5ilcjX1YNEkguOg86gtKVz+zdvMYRJIhP3cckhXLljEvqgDi1hr12+OlSZtvqqo27ds6ZgBlv+2jhsbm3Fwf5A0sXW9Kodo7fIjm3cZ3scUrMGK2Td6Ak35wJ4AdR4VZYLEMZJYnsShVlIFrpILi46wQw/AHpoJlKUoFKUoFKUoFKUoOR+0r93j/rj/RqU+0r93j/rj/RqVunokuyn9Y/h/gVrrZP6x/D/AAK11hSlKUCoMmyIWGUqSM0res3GUkuf7m46uip1KCC+ykJuWkzZHTNvXDZXtcXBv0AjqI0ryXY8TMGbM5UgrmdjlsyNpc9aL/b41PpQQn2VE2YMGbOkiG7uTllbMwBJ0F+FuA0FhWuPYcIYsA2rBiudirFWZwWW9jZmJ/t1CrGlBCg2XGmS2ayNmQF2ITmsoCgnQWYi38uoVg+xYSEGUjd3yEMwK5nWQkG/HMoNWFKCsGwYRcWbVSDz3ubu0lyb3uHZmB4gmt0mzEb1i78PWkcjmusgNr2uGUa9WnTU2lBXYnYkLsXZWzM4ckOynMu7sRY6fs0/t8TWceyo1IZc6nW5DsC92zneG/O1vx6z11OpQQW2TEVCZTYQNCOc3qPbMPyGvGtTbBgP8LWs4AzvZd4wdiovoSwBv8Ks6UFfJseJg6nOVkBzjeOAxKhSxF/WIHHr1417PsmOQWkzyCzWzOxsWFsy9TDobiNbVPpQQZdkxtmvms+rAOwBJXLmsD63A36wDx1rTLsVWkzM7su6KMpdrtdgxzG+q2Fsvxq0pQVz7FhJJs3rlxZ2AVmIYsljzTcA6VlyNDZgVJzxujksxLCQ3a543PX8Kn0oNK4YAOLtzySee2lwF5hvzBpwFtdajHZEROYhmfm2csxcZMwXK3EWzP3j11PpQVOF2KBlZ2JkQOBIjMjMJMmYvrqxyL/bS1TZsBG0iSsCXS2U3Olg44dOjt/epNKCtbYcJAUqzKoIVS7ELcFSVF9DYnX41vGzk1vmfMjIc7M11a1xr/KpdKCLg8CIySHdhkRAGZmChb8L9JvqeNgB0VBxHk/GQAhZCGisczHKkcokyIL83pAt/wBquKU73Fc+xISLWbUENZ3Be7F/vDfnc4k69Z6KxOwoepum3Pey3kEvMF+bzwDp1VZ0oI2GwKxklSwuScudit29Y5eFydf5knprS2x4STdSQSxAzNlUuczFBey3PV1nrqfSg0YvCLJbNcFSSCrFSLgg6jrBqGmwoQm7AdUMaxlRI4DKq5Bm11OXS/E2HVVnSggHZEdsvPC5wygSPZWD5wUF+bzvDhW7C4FYySuYXLHLmYrdjdiFOgJOv4nrqTSgrX2HCdLMBpezsL5ZDKA1jqAxJ/GvcNsSGM3QMmgBs7DMBwD684D49Z66saUEPBbMjibMma+RY9XZgEUkqqgmwAua1YTZSquVrOFWSNL30ikIJRhwNrAX6gPjVjSgr+RodLhnIeNgzOzNeK+TUm9hc6fE9dbE2XEIngC8xy5YXOu8JLa8Rx/DQCplKCDLsqNmZ7MrMSSyuynVFQi4PAhV061B41swuz44ixQZMwUFQTl5qhBZeAOUAfhUqlBXjYsICqFICoiZczWZYzdQ4vzra8ax5DhvezG3AZ2sv3iy2UXsBnVT+FuFWVKCuxOxIZA4YMN5nD5Xdcwe2YGx4afhW/CYUq8kjHM0jDgLBVUWVR+ZPxY1KpQKUpQKUpQKUpQKUpQcj9pX7vH/AFx/o1KfaV+7x/1x/o1K3T0SXZT+sfw/wK11sn9Y/h/gVrrClKUoFKUoFKUoFKUoFKUoFKUoFKUoFKUoFKUoFKUoFKUoFKUoFKiSzPvCikABUOqF7597/wDJbAbv4+t8Kffe0vD3X5ftaCXSolpvaXo/6P8A5a9tN7S8fc/n+1oJVKiffe0vT/0v/LT772l4e6/L9rQS6VFtN7S9H/R/8ta8RJKis5ZSFVmsIhchQTpeWgnUqHsXGGaCKYgKZIlcgagFhewvUygUpSgUpSgUpSgUpSgUpSgUpSgUpSgUpSgUpSgUpSgUpSgUpSg5H7Sv3eP+uP8ARqU+0r93j/rj/RqVunokuyn9Y/h/gVrrZP6x/D/ArXWFKUpQKUpQKUpQKUpQKUpQKUpQKUpQKUpQKUpQKUpQKUpQKUpQRF/bPx/Zwf5xXGpdVO0vOVkzwRRygogOeQpbJvtAANb7wa/Co/ne0OywfOPhVF9VXtaW0kYdzFCVkzsGMYzjLkVnFiqkZzxFyAL9Bi+d7Q7LB84+Fe+ebQ7LB88+FBUyY6USc93GHCNvHDMriLfyBHFuAIsGk0YKAfiOyU6aai2nTVH55tHs0Hzz4V553tDssHzj4U7WO6+qNtL9jL/Rk/1NVXne0OywfOPhWvETbQdGTzaAZlZb746XBHVQTPJP9yw3/wBeP/UVbVA2DhGhw0ML2zJEitY3FwLGxqfUClKUClKUClKUClKUClKUClKUClKUClKUClKUClKUClKUClKUHI/aV+7x/wBcf6NSn2lfu8f9cf6NSt09El0M+3sLmP8AzEXfXqrX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uX+0DaUMsCLHKkhE1yFYE2ytrSlKsckf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0126" name="AutoShape 14" descr="data:image/jpeg;base64,/9j/4AAQSkZJRgABAQAAAQABAAD/2wCEAAkGBxMSEhUQExIWEBUWEBQVFhYVFhYUFxcZFRYWFhgYFBgYKCghGBolHBsXITEhJSkrLi8uGB8zOjUtNyguLi0BCgoKDg0OGhAQGzUkHyQsLTYsLCw3LywsLC8sLDQwLDQsLCwtNCwsLSwsLCwvLCwsLCwsLCwvNCwsLCw0LCwsLP/AABEIAGgB5gMBIgACEQEDEQH/xAAaAAEAAgMBAAAAAAAAAAAAAAAABAUCAwYB/8QARRAAAgECAwMHCQUIAAYDAQAAAQIDABEEEiEFEzEVIkFRVJLRBhQWMlJTYZPSByOBoaIzNEJxc5GxshckQ8Hj8GJ08SX/xAAZAQEBAQEBAQAAAAAAAAAAAAAAAQIDBAX/xAAwEQEAAQMCBgECBAYDAAAAAAAAAQIREhNRAyExQVKR8KHhMmGxwQRCU3GB0RQiYv/aAAwDAQACEQMRAD8A2+WHlDtVMdNBgxI8UYi0iwyzZS0KMbkITxJOtUWN8sdswoskrmJXdkXPBApLJbMMpXMCLjiBxqz2vtOHDbexE0zZE81yXys3OfCxhRZQTqaheSvlLhocJhsNLJlCjHCZN27L96h3N7KQ12twvbibV9KmiIoicInlHbryn/X1eeZvPXurl+0faPDzkfJg+mvR9o+0e0r8qD6al+VXlBhpsNuYNyqBYGSMxziaNkUK6qSN0o9Ykq3Ov161eT7Sw8OHw0eIlyrJsvZxSNI2Z0cMrNiASpQEKOsk2tauk00W/B3+dk5+XZzQ+0baHHzlflQfTWQ+0TaHaV+VB9NdVythsRdcM7SYhcHiUSZYsVK6BsQm7LMU3hJQ2zAHKWI0FbdtbfwsGIxEYMKy+cx7wypO8csfmqRsp3AObKxfmNYXN+NY/wCnTT+X/sWnycl/xD2h2kfKg+mt03l1tNApeUoGTOpaCJcyngy3XnL8RpW/yD2vhMOp38pXNOc0bLK0bRGJluFjVs7ZioyubAajWoHlZtdcRh8KiTl93hVjeJt6CJFzDPzhkIItqGvrwrphRnbDlvb7M3m18ljiPKzayTebM531wN2sMLvqLgAIpvprpWp/LfaYUO0pVCxUMYIgpZfWUMVtmHSOIrpJvLTCGcS74sF2hC6ERyArDuDHKRdQQMx1XieNjUfY+3BM2Gw/nZlcbUzsCJ7SxOVKAFlA5p/hfL6ptfS/OIi3Phx6+y3/APSgHl/j+0D5UP01JPljtMRiYy2jLlA26gsWUAkAZb6AjXhrU3ae2oReMzqZUix6PLuJHBEkn3eHGYKbgD1rZV4CoLwRvLgMCWXJHGrzNcZc0330ovw0QKv4WqxTRP8AJEf4+fJSZqjuzxnlhtKFt3JKEbKrZTHBcBgGF7LpoRpUrZvlFtbEAmF94A2U2TDjXKWtZgDwBNe7G8qYQ+KmnALHE+c4dSpYM2V4whIBygKV42HNq72f5VbPildVe0KLEsR3UgLc2cyHRbrzpFXUDh0is1UxEcuHz/ssTz/E51fK7aRjM29G7Em7LbuD17ZrWtfh02tWn05x3vx8qH6atdqbTwOIieLzjcqzQNGu4kYwrHC67nRQDZ7C4Oua/XTlzD71mWZUiOGCQRbqT/lpdyVEhGW2jZtULE5720q40+H0+xefJWenGO9+Plw/TWQ8t8b78fLh+mr3B+UuFTL94M+fB72QRP8Ae7tWE8nq3sbgagFuqsT5R4YRHLIBLucQikRuCL4kPCActhaMadXDQ0tT/T+ei8+SlHltjffj5cX01l6a4334+XF9NdIfKXBGUsXBXzqUod0/NjkwwQm2XhvSSRxvc2qJBt3DRxKqyguuGwceZY5Bdo5XMtiVB9UjXpvb4VIin+nt2+3YvPkhnyi2kIxLmJQqWzCKFgFUhSWsvNFyBc2qMPLLGe+Hy4vproMR5R4XdyxQzbkv51lYJKgBeZHjJyrcXXNwGnwrTtmeF4MPvG83bFhJJ33ecgQoUUhV1IZrGpEU96Pp87E37VKmLytxrMEEwLEgAbuLUk2H8NSk2/tEymAON4GKlckAsV4i5Fug9NSI9s4UIozDKIsMqxbt7pLHIGklva2oubgkm9rVa4LaUc+JTI+//wCaxErOEdVjgaM2SQuo0zAG3C4pVFMfyb9iJnyc16X4zhvh8uL6a2r5U40qXEhKggFhFHlBPAE5bAmrODbuFG6UrGYlWHPGySl1dDzimm71JLE3uw042qOu2yIZY/O88hkjdGyzBSFZy0eq3uRbiLagX0q40+H0+xefJCHlbi/fD5cX01kPKzF++Hy4vCrvGbdwZWTJ62VmjIjYEviMwlGosMgy2voeitg23hAV+93mUz2ZkkdsrxALmzLYXe/NHNFS1Ph9Psc/JRDyrxfvR8uPwrL0qxXvR3I/CpnLETwLGWjVmjZZs0chbOWvvEEYyFuFibWtbhW/CbTw0caw73OoXFqxMbjNn/ZEi3/58Ks00+H0+yRM+SuHlTivejuR+FejyoxXvR3I/CpO09owPFIqkEMINzHkIMJRbSakW1PUTe9SsDtLDbqJJJDEUyA7neWPrFjIpWwa5tmUkmk002vh9C8+SuHlPivejuR+FZDymxPvR3I/Cr/B46CVmvZ1jw0UzsFa28hJuCXAZrggXPGwqGNsRMiFpBHIJEJyK7Jqxd2kjKgFhfipJP8AKs2p8F5+SuHlJifeDuR+FZDyjxPvB3I/Cqudrsxve7Mb2te5Otuj+VeCuulR4wxnVutx5RYn3g7kfhWQ8ocT7wdxPCqgVmKaVG0JnVuth5QYj3n6E8K9G38R7z9CeFVQrMVNKjaDOrdaDbuI95+hPCsht2f2/wBCeFVYrIU0qNoM6t1oNuT+3+hPCvRtuf2/0p4VWishTSo2gzq3WQ21P7f6U8KyG2Jvb/SnhVcKyFTTo2gzq3WI2vN7f6U8KyG1pvb/AEr4VXishTTo2gzq3WA2rN7f6V8K9G1Jfa/SvhUEVkKadG0GdW6cNpy+1+lfCshtKX2v0r4VBFZipp0bQZ1bpo2jJ7X6V8KyG0JPa/SvhUIVmKadG0GdW6WMfJ7X6V8KyGOk9r8l8KiCsxTTo2gzq3ShjX9r8l8KyGMfr/JfCoorMVNOjaDOrdYYeYkEknQgaBem/wAPhWqPacTBGEysshtGQ0REhsTaMgc42BOnUa8hkCoSxC89eJA6G664/Yuw2hxIxbPhyXaXPCrHJhw9jmwpP8bFRnNlzZr6WsfFxpxrmI/SHr4cXpiZeeX2PaSDpATGFBwucqMLm1vjSoXleb4diNf/AOhJ/q1KzPX1+jVPR023PI3BYmdp5oi8jBbkSSrfKiqNFYAaAVB/4ebO9wfnTfVXWz+sfw/wK11I43EjlFU+2sY2cv8A8Ptn+4PzpvqoPs+2f7g/Om+qumd7C9eqb61P+RxL2yn2mFOzmfQDZ/uD86b6qDyA2f7g/Nm+qunrWMQmbd51z+zmGbu8auvxPKfZhTs530CwHuD82b6q99A8B7g/Nm+quhTEIRcOrDNluGBF+q46fhWbMBYEgXNh8TxsOvS9NbieU+zCnZznoJgPcn5s31U9BcB7k/Nm+qukpTX4nlPs06dnOeg2B9yfmzfVT0HwPuT82X6q6JWB4G+pGmvDQ17TW4nlPs06NnO+hGB9yfmy/VXvoVgvcn5sv1V0NYRSqyh1IZSLgg6W/nU1uJ5T7NOnZReheC9yfmS/VXvoZgvcn5kv1VfKbi41BFwRXtXW4nlPs06dlB6G4L3J+ZL9Ve+h2D90fmSfVV9WEcqsWAIJVsrW6DYGx6jYg/jTW4nlPswp2Uvofg/dH5knjT0Qwfuj8yTxq6SVSMwYEa6305pIOvwIP9qzB6amtxPKfZhTso/RHCe6PzJPGvfRLCe6PzJPGrcTqWMeYFgASvSAeBNFnUsUDAsoBKggkX4XHRTW4nlPswp2VHophPdH5knjXvorhPdH5knjVu8qqVBIBY5VB/iIBaw6zYE/gab5c2S4zZc2Xpte17dV6a3E8p9mFOyp9FsL7o9+Txp6L4X3Z78njVzSmtxPKfZhTsp/RjC+7Pffxr30Zwvuz338at68zC9r62vbpt12prcTyn2YU7Kn0aw3uz338a99G8N7s99/GrJJ1LMgYFltmA4i+ov1aVspq8Tykwp2VXo5hvdnvv409HcP7s99/GrWtMGLRyQrqxAuQDe2pX/II/A01eJ5SYU7IPo9h/dnvv4176P4f2D338as6U1eJ5SYU7KzkHD+we8/jXvIUHsHvP41Y5he19bXt0267VjNKqKXYhVUEsToABqST0CmrxPKTTp2QeQ4PYPebxpyJB7B7zeNWNKatflJhTsr+RYPYPebxr3kaH2P1N41PrxmA1Jtw46cdBTVr8pMKdkHkeH2P1N417yRD7H6m8amqwPAg6kaa6jQivaate8mFOyFyTD7P6m8aclRez+pvGpiMCLggjrGor2mrXvJhTsh8lxez+pvGveTIvZ/Nql0pq17yadOyJybH7P5mveT4/Z/M1KpTVr3k06dkbzCP2fzNPMY/Z/M1JpTVr3k06dkfzJOr8zXvmadX5mt9Kate8mnTs0eaJ1fma981Tq/M1upU1a95NOnZq82Xq/M083Xq/M1tpTVr3k06dmvcL1fmabkdX+a2Upq17yadOyPPgIntnjV7cMyhrX42vwrVyPh/cRdxfCptKalW5hTs4z7Q8OiYaNUUIN/wUAD1G6BStv2lfu8f9cf6NSrEzPOS1ujsp/WP4f4Fa62T+sfw/wKhY1mtZenp10/t+NcqptEz1bhUeW21HgSAxNbPjYYjoDmWS4bjwBNteoCrfDSi5X46f8Av/vA1Tbb2VNOsYjkhQpPHId4ue4Q3soK6Ne2vH+VSxC4YG4/C5/K38q+L/DT/FRxYrro/FM5ft67fk71U0YzET06LeuWxez5TnihVijvMziZUGUsWY7qVdSJCctjeytxFrV1CnQX0Nqp5PKFFzFkZVDzIGuvOaFshAF9LngT+VfbedX49TLJnijYCKTDLIlgHuk0ct8vSEQnXpzaXtU7yijllhXciRSTJcAmNgDFKo6RbnFbfgaYLa28xARYQAYnzObZuY6CwP8AElmB06f5GsNqbeKmSKJfvElhQ3ZAQJXRc2Qm9tSAeF1NXtEJvKNi8HOrtkEjKJeYhZyrK0cV+eGDIQ4axNx62mopg8DOSm8aW+8G9ALIpsZLsGzm4Nx6oAta4FrCx2jtRoZACpdBhnlcjKCMjICdeOhOgqLh/KA5pS63iRkXOAFy5pZIrkEkkXUfhr8A/M/Jt2Iu4vCY5Az4jENe+ZQmdnDkseFmUaa3YfGtG0BOHewky79pMwbmiPzUr1+8HqgcdfjUjD+USyFAkbtvGULYrazrI4LEmwNkNxqRmFZJt5SLmMoCrsudkAYRyCNrm/N1IsDxv+FSYuqtwcMp3TgTGAxw7xSzF3fJIS63ObLcx3sRe3DQ1ohwWIyQx7t4wFRWF2N1ZHDZ2D5RYkCwBPTfqsIvKUXY7u0Swob3F85lkhy24WzIAD8b1Mn2zbDmdUPNlVCCC3GVUJXL62huLcas85I5KrAYGZTCv3saLDhwAAWIdCd6GJewB0FyCLcKn4+GUysVEhJaHcsrERooI3gcXsf4ibg3BAHDSJifKR87IiHmzxxgMjIzBjh8194Vyn709HR/eZ6Rpm3eRs6tlddCVu+QWt63tadH9qTN+Zaz2PCyrgwoz70ope7kudRnCsTo2W4FiNaq2wE2d8oliiaWUi12kBMcCo9s4P8ADJbMSAbXFWbeUNlV9y9jA83rJpHHluTrxObQfDorDaPlEIyyIgdxYjnKQQHjVs1tVNnBsaR1Oyrh2XiCJEfeC7S5APVKvvea5D5VuTc82+q2PQJeCwkoeP8AaxoqwZRZmtlvvVcl7AE8bg6EW4Vv2h5SBFlyoS8aycecA8a5mDBdbcRfpI/lW+XbO6VWkDPnfdqVhkgu5tkjySkm7HQN6t+NqQTzRsZg5BLKyxsRJLHdgXNlWLUqist+cAvEWvfoqoweBxuYNIJACsQkOrMbQ20CupsJL3seJvrXST7ZCh3MbZI2KM2ZNGAGgBNyMxC36z1a1p9IRziInOSOSRyCtgsZAJUk8/Q3Fuo9NSBDw+Cl30BdZZGTEFjIxsoj82dFuoawbMbEAHUno1qRJCzSzJzsxxWHY5WKkw5EGhFjlzCQEfz66xi8oTcZo7Z55YowtiXKOFXUnm6am46+Ftdsu3lUteFrxpI0pul0WNlzC9+doQwA6PjpV+fuShYjB4i1l3okV5mds5yOqktCqa21IjFrDQMDx1nbEw86yMZc2UJmW7EgmZhI62v/AAEFR1AgCrJ52yyMImJW+Rbr95ZbjLYm1zprY6cKqcNtl3KRho2kdsuUxyxGKyuzGSNzmYcywtlzfAa0EQYHEKI7b0gqxnG8JYgToQFuea2Qv6ttBbqrdgMC4xKyukmTLMsd2YlAXiKiTXpIkIvfSwPQKl4ba7HEDDMq3AmzsL2JjGHZSoPAES6g3sRa541tx+1d3MkIQyGSwUCwsSJGuWJ4WQ6W6RTpYsr2wDrNI5SQxviHZhGzBm+5jCMLMOaGDiw6SvQKwwsWKUBHEjMZoXLBrqqCMKwY345hqBxJvrqalek8XEqRaLeEFlDWt/CpN2ANlJGlzSXyg5jlIWZkilc3KhPuwp4/xA5hw6jwIqT8/wAHz2hYTAzoIg29KbrDmYbxmcsBJnsc175t2TY6gdNYxoI1QOsi5YMWZFRiJBHJJzFBU3DsbW1vcHWulwkpZFdlykqCRe9r/Gqw7dQKkixMTLHC4Ayg2lcRqGJPQTf+V6s9bJ+bftLCtIYAM4USMXAcqbbpwA5U684r0nW1UkGDxRA3rzI26SxjGY23OVgSXC5g+Ym63Jy2PVPxe3zklEcZ3kQO8DFbRnOVF9edexIt0dVe47yhysY0QO4kQWzqRZplia5HBhmGh6/gadZXorfMMRznCMJPNpY0dWktmDAglXclLjNYEkX6RTaOAmaGVLTTK8EwjTVLSMqgAguSV42LEi+b4Ve4LbKyyboKeLi+hF4yFYG3DW4F+OU1pl2+qrn3blTvBGRl+8MZsQATpexIvbh0UOnNjt7DzOyBGdU3cgYxglg5y5GsGXgM1r3F7XFQmw2JvNbe5SGMIz84c8b0HXRnFymvNGnNq7xONKZFyEu5ICAjTKpYktwsP+4qjHlSfNw2W8vm6sxABVZGh3ouvHLw14aihENs2FkMoyb6OLQr6zMHDqW0ZxZSMo5wI0fQX1rlwck0MZUSuLI0mZ257LiY2BjuehFk4W4j8LWTylvlEUZfNLGoJIAKtIIyb/wtqCAev4GpmzdrpK+6RSAM9iLZfu2yMDb1db2vxsaQiqhwuIu+kuYygwHOcqLvWJ3gvrpqbg3BAGoqbsbCyo0ZbPYwybzO5fn7xSnEmxyluHR+FasPt8qgeYAZ5WUAMl1G93QsvFhci5rXs/ypVrhxchlvlFsquQFOW5J/iJsTYCpCzzZbEw86y3cOynOSXLDJ0AKQxV1OlhlBHON66KqvZ202lltkyRnDpKl7FjnZhc24aAaVoj22VVZJFJV45ZgRYCOKMrbNrdmIYHQcbih3XdKp59viM5JInRsmYLdWvzHdQCDbMcjrbrHxFbjtldzLOEYrEt7DLduYr2XW1+cBr00sLKlVS7au5iETGVc2ZLroqqjZsxNjfOgt1n4Xr3ZG1jOZSE5ilcjX1YNEkguOg86gtKVz+zdvMYRJIhP3cckhXLljEvqgDi1hr12+OlSZtvqqo27ds6ZgBlv+2jhsbm3Fwf5A0sXW9Kodo7fIjm3cZ3scUrMGK2Td6Ak35wJ4AdR4VZYLEMZJYnsShVlIFrpILi46wQw/AHpoJlKUoFKUoFKUoFKUoOR+0r93j/rj/RqU+0r93j/rj/RqVunokuyn9Y/h/gVrrZP6x/D/AAK11hSlKUCoMmyIWGUqSM0res3GUkuf7m46uip1KCC+ykJuWkzZHTNvXDZXtcXBv0AjqI0ryXY8TMGbM5UgrmdjlsyNpc9aL/b41PpQQn2VE2YMGbOkiG7uTllbMwBJ0F+FuA0FhWuPYcIYsA2rBiudirFWZwWW9jZmJ/t1CrGlBCg2XGmS2ayNmQF2ITmsoCgnQWYi38uoVg+xYSEGUjd3yEMwK5nWQkG/HMoNWFKCsGwYRcWbVSDz3ubu0lyb3uHZmB4gmt0mzEb1i78PWkcjmusgNr2uGUa9WnTU2lBXYnYkLsXZWzM4ckOynMu7sRY6fs0/t8TWceyo1IZc6nW5DsC92zneG/O1vx6z11OpQQW2TEVCZTYQNCOc3qPbMPyGvGtTbBgP8LWs4AzvZd4wdiovoSwBv8Ks6UFfJseJg6nOVkBzjeOAxKhSxF/WIHHr1417PsmOQWkzyCzWzOxsWFsy9TDobiNbVPpQQZdkxtmvms+rAOwBJXLmsD63A36wDx1rTLsVWkzM7su6KMpdrtdgxzG+q2Fsvxq0pQVz7FhJJs3rlxZ2AVmIYsljzTcA6VlyNDZgVJzxujksxLCQ3a543PX8Kn0oNK4YAOLtzySee2lwF5hvzBpwFtdajHZEROYhmfm2csxcZMwXK3EWzP3j11PpQVOF2KBlZ2JkQOBIjMjMJMmYvrqxyL/bS1TZsBG0iSsCXS2U3Olg44dOjt/epNKCtbYcJAUqzKoIVS7ELcFSVF9DYnX41vGzk1vmfMjIc7M11a1xr/KpdKCLg8CIySHdhkRAGZmChb8L9JvqeNgB0VBxHk/GQAhZCGisczHKkcokyIL83pAt/wBquKU73Fc+xISLWbUENZ3Be7F/vDfnc4k69Z6KxOwoepum3Pey3kEvMF+bzwDp1VZ0oI2GwKxklSwuScudit29Y5eFydf5knprS2x4STdSQSxAzNlUuczFBey3PV1nrqfSg0YvCLJbNcFSSCrFSLgg6jrBqGmwoQm7AdUMaxlRI4DKq5Bm11OXS/E2HVVnSggHZEdsvPC5wygSPZWD5wUF+bzvDhW7C4FYySuYXLHLmYrdjdiFOgJOv4nrqTSgrX2HCdLMBpezsL5ZDKA1jqAxJ/GvcNsSGM3QMmgBs7DMBwD684D49Z66saUEPBbMjibMma+RY9XZgEUkqqgmwAua1YTZSquVrOFWSNL30ikIJRhwNrAX6gPjVjSgr+RodLhnIeNgzOzNeK+TUm9hc6fE9dbE2XEIngC8xy5YXOu8JLa8Rx/DQCplKCDLsqNmZ7MrMSSyuynVFQi4PAhV061B41swuz44ixQZMwUFQTl5qhBZeAOUAfhUqlBXjYsICqFICoiZczWZYzdQ4vzra8ax5DhvezG3AZ2sv3iy2UXsBnVT+FuFWVKCuxOxIZA4YMN5nD5Xdcwe2YGx4afhW/CYUq8kjHM0jDgLBVUWVR+ZPxY1KpQKUpQKUpQKUpQKUpQcj9pX7vH/AFx/o1KfaV+7x/1x/o1K3T0SXZT+sfw/wK11sn9Y/h/gVrrClKUoFKUoFKUoFKUoFKUoFKUoFKUoFKUoFKUoFKUoFKUoFKUoFKiSzPvCikABUOqF7597/wDJbAbv4+t8Kffe0vD3X5ftaCXSolpvaXo/6P8A5a9tN7S8fc/n+1oJVKiffe0vT/0v/LT772l4e6/L9rQS6VFtN7S9H/R/8ta8RJKis5ZSFVmsIhchQTpeWgnUqHsXGGaCKYgKZIlcgagFhewvUygUpSgUpSgUpSgUpSgUpSgUpSgUpSgUpSgUpSgUpSgUpSgUpSg5H7Sv3eP+uP8ARqU+0r93j/rj/RqVunokuyn9Y/h/gVrrZP6x/D/ArXWFKUpQKUpQKUpQKUpQKUpQKUpQKUpQKUpQKUpQKUpQKUpQKUpQRF/bPx/Zwf5xXGpdVO0vOVkzwRRygogOeQpbJvtAANb7wa/Co/ne0OywfOPhVF9VXtaW0kYdzFCVkzsGMYzjLkVnFiqkZzxFyAL9Bi+d7Q7LB84+Fe+ebQ7LB88+FBUyY6USc93GHCNvHDMriLfyBHFuAIsGk0YKAfiOyU6aai2nTVH55tHs0Hzz4V553tDssHzj4U7WO6+qNtL9jL/Rk/1NVXne0OywfOPhWvETbQdGTzaAZlZb746XBHVQTPJP9yw3/wBeP/UVbVA2DhGhw0ML2zJEitY3FwLGxqfUClKUClKUClKUClKUClKUClKUClKUClKUClKUClKUClKUClKUHI/aV+7x/wBcf6NSn2lfu8f9cf6NSt09El0M+3sLmP8AzEXfXqrX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nL2F7RF31py9he0Rd9aUpiXOXsL2iLvrTl7C9oi760pTEucvYXtEXfWnL2F7RF31pSmJc5ewvaIu+tOXsL2iLvrSlMS5y9he0Rd9acvYXtEXfWlKYlzl7C9oi7605ewvaIu+tKUxLuX+0DaUMsCLHKkhE1yFYE2ytrSlKsckf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90130" name="Picture 18" descr="http://weblogs.asp.net/blogs/bsimser/WindowsLiveWriter/UIExceptionHandlingv.AppDomainExceptions_97FD/image_9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04800" y="152400"/>
            <a:ext cx="4267200" cy="1981201"/>
          </a:xfrm>
          <a:prstGeom prst="rect">
            <a:avLst/>
          </a:prstGeom>
          <a:noFill/>
        </p:spPr>
      </p:pic>
      <p:pic>
        <p:nvPicPr>
          <p:cNvPr id="90118" name="Picture 6" descr="https://encrypted-tbn3.gstatic.com/images?q=tbn:ANd9GcQsQrtN2kkHS4dzNQ7K829zS-ACgAbR-cs2CYpXXipaan8cNSAJGw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52400" y="4419600"/>
            <a:ext cx="2819400" cy="1581151"/>
          </a:xfrm>
          <a:prstGeom prst="rect">
            <a:avLst/>
          </a:prstGeom>
          <a:noFill/>
        </p:spPr>
      </p:pic>
      <p:pic>
        <p:nvPicPr>
          <p:cNvPr id="90142" name="Picture 30" descr="http://static.giantbomb.com/uploads/original/0/9034/2568021-4468487536-funny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467350" y="3276600"/>
            <a:ext cx="3676650" cy="1371601"/>
          </a:xfrm>
          <a:prstGeom prst="rect">
            <a:avLst/>
          </a:prstGeom>
          <a:noFill/>
        </p:spPr>
      </p:pic>
      <p:pic>
        <p:nvPicPr>
          <p:cNvPr id="90155" name="Picture 43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953000" y="1828800"/>
            <a:ext cx="3876675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0153" name="Picture 41" descr="http://techchunks.com/wp-content/uploads/2010/06/Rrror-while-creating-Error-Report.jp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524000" y="1143000"/>
            <a:ext cx="3571875" cy="1514475"/>
          </a:xfrm>
          <a:prstGeom prst="rect">
            <a:avLst/>
          </a:prstGeom>
          <a:noFill/>
        </p:spPr>
      </p:pic>
      <p:pic>
        <p:nvPicPr>
          <p:cNvPr id="90154" name="Picture 42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457200" y="2438400"/>
            <a:ext cx="30861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0151" name="Picture 39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4343400" y="4572000"/>
            <a:ext cx="4343400" cy="210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0148" name="Picture 36" descr="http://techchunks.com/wp-content/uploads/2010/06/Windows-gets-confused.jpg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762000" y="5105400"/>
            <a:ext cx="3686175" cy="10477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one-track functions</a:t>
            </a:r>
            <a:endParaRPr lang="en-GB" dirty="0"/>
          </a:p>
        </p:txBody>
      </p:sp>
      <p:pic>
        <p:nvPicPr>
          <p:cNvPr id="3" name="Picture 1"/>
          <p:cNvPicPr>
            <a:picLocks noChangeAspect="1" noChangeArrowheads="1"/>
          </p:cNvPicPr>
          <p:nvPr/>
        </p:nvPicPr>
        <p:blipFill>
          <a:blip r:embed="rId3" cstate="print"/>
          <a:srcRect l="35629" r="3832"/>
          <a:stretch>
            <a:fillRect/>
          </a:stretch>
        </p:blipFill>
        <p:spPr bwMode="auto">
          <a:xfrm>
            <a:off x="4038600" y="2286000"/>
            <a:ext cx="4419599" cy="1258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4329112" y="2133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91312" y="2133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SendEmail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2338478"/>
            <a:ext cx="2209800" cy="93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/>
          <p:cNvSpPr/>
          <p:nvPr/>
        </p:nvSpPr>
        <p:spPr>
          <a:xfrm>
            <a:off x="838200" y="2133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Validate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786532" y="2895600"/>
            <a:ext cx="1099668" cy="267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770822" y="2470901"/>
            <a:ext cx="1115378" cy="2722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Rectangle 14"/>
          <p:cNvSpPr/>
          <p:nvPr/>
        </p:nvSpPr>
        <p:spPr>
          <a:xfrm>
            <a:off x="2895600" y="2133600"/>
            <a:ext cx="8382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438400" y="176426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 smtClean="0"/>
              <a:t>canonicalizeEmail</a:t>
            </a:r>
            <a:endParaRPr lang="en-GB" dirty="0"/>
          </a:p>
        </p:txBody>
      </p:sp>
      <p:sp>
        <p:nvSpPr>
          <p:cNvPr id="17" name="Rectangle 2"/>
          <p:cNvSpPr>
            <a:spLocks noChangeArrowheads="1"/>
          </p:cNvSpPr>
          <p:nvPr/>
        </p:nvSpPr>
        <p:spPr bwMode="auto">
          <a:xfrm>
            <a:off x="2971800" y="3429000"/>
            <a:ext cx="7016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Times New Roman" pitchFamily="18" charset="0"/>
                <a:cs typeface="Arial" pitchFamily="34" charset="0"/>
                <a:sym typeface="Wingdings"/>
              </a:rPr>
              <a:t>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rgbClr val="00B05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76642" y="4114800"/>
            <a:ext cx="1514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Will compose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dead-end functions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295400" y="1752600"/>
            <a:ext cx="7162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Fitting other functions into this framework:</a:t>
            </a:r>
          </a:p>
          <a:p>
            <a:endParaRPr lang="en-GB" sz="2800" dirty="0" smtClean="0"/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Single track functions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</a:t>
            </a:r>
            <a:r>
              <a:rPr lang="en-GB" sz="2800" b="1" dirty="0" smtClean="0">
                <a:solidFill>
                  <a:srgbClr val="C00000"/>
                </a:solidFill>
              </a:rPr>
              <a:t>Dead-end functions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Functions that throw exceptions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Supervisory functions</a:t>
            </a:r>
          </a:p>
          <a:p>
            <a:endParaRPr lang="en-GB" sz="2800" dirty="0" smtClean="0"/>
          </a:p>
          <a:p>
            <a:endParaRPr lang="en-GB" sz="2800" dirty="0" smtClean="0"/>
          </a:p>
          <a:p>
            <a:endParaRPr lang="en-GB" sz="2800" dirty="0" smtClean="0"/>
          </a:p>
          <a:p>
            <a:endParaRPr lang="en-GB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93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09799" y="1981200"/>
            <a:ext cx="4631499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dead-end functions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219200" y="3657600"/>
            <a:ext cx="716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b="1" dirty="0" err="1" smtClean="0">
                <a:latin typeface="Consolas" pitchFamily="49" charset="0"/>
                <a:cs typeface="Consolas" pitchFamily="49" charset="0"/>
              </a:rPr>
              <a:t>updateDb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 request =</a:t>
            </a:r>
          </a:p>
          <a:p>
            <a:r>
              <a:rPr lang="en-GB" dirty="0" smtClean="0">
                <a:latin typeface="Consolas" pitchFamily="49" charset="0"/>
                <a:cs typeface="Consolas" pitchFamily="49" charset="0"/>
              </a:rPr>
              <a:t>    // do something</a:t>
            </a:r>
          </a:p>
          <a:p>
            <a:r>
              <a:rPr lang="en-GB" dirty="0" smtClean="0">
                <a:latin typeface="Consolas" pitchFamily="49" charset="0"/>
                <a:cs typeface="Consolas" pitchFamily="49" charset="0"/>
              </a:rPr>
              <a:t>    // return nothing at all</a:t>
            </a:r>
            <a:endParaRPr lang="en-GB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76600" y="1676400"/>
            <a:ext cx="2667000" cy="15240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6477000" y="1905000"/>
            <a:ext cx="152400" cy="1447800"/>
            <a:chOff x="6477000" y="2286000"/>
            <a:chExt cx="152400" cy="1447800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629400" y="2286000"/>
              <a:ext cx="0" cy="1447800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6477000" y="2286000"/>
              <a:ext cx="0" cy="1447800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33"/>
          <p:cNvGrpSpPr/>
          <p:nvPr/>
        </p:nvGrpSpPr>
        <p:grpSpPr>
          <a:xfrm>
            <a:off x="6927233" y="2590800"/>
            <a:ext cx="1454767" cy="789168"/>
            <a:chOff x="3429000" y="5334001"/>
            <a:chExt cx="1454767" cy="789168"/>
          </a:xfrm>
        </p:grpSpPr>
        <p:sp>
          <p:nvSpPr>
            <p:cNvPr id="10" name="TextBox 9"/>
            <p:cNvSpPr txBox="1"/>
            <p:nvPr/>
          </p:nvSpPr>
          <p:spPr>
            <a:xfrm rot="21362639">
              <a:off x="3745185" y="5753837"/>
              <a:ext cx="1138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No output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0800000" flipH="1" flipV="1">
              <a:off x="3429000" y="5334001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TextBox 14"/>
          <p:cNvSpPr txBox="1"/>
          <p:nvPr/>
        </p:nvSpPr>
        <p:spPr>
          <a:xfrm rot="21540000" flipH="1">
            <a:off x="2063066" y="5698748"/>
            <a:ext cx="670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solidFill>
                  <a:srgbClr val="C00000"/>
                </a:solidFill>
                <a:latin typeface="Conformity" pitchFamily="2" charset="0"/>
              </a:rPr>
              <a:t>A function that doesn't return anything– a "dead-end" function.</a:t>
            </a:r>
            <a:endParaRPr lang="en-GB" sz="20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54" name="Picture 2"/>
          <p:cNvPicPr>
            <a:picLocks noChangeAspect="1" noChangeArrowheads="1"/>
          </p:cNvPicPr>
          <p:nvPr/>
        </p:nvPicPr>
        <p:blipFill>
          <a:blip r:embed="rId3" cstate="print"/>
          <a:srcRect r="3954"/>
          <a:stretch>
            <a:fillRect/>
          </a:stretch>
        </p:blipFill>
        <p:spPr bwMode="auto">
          <a:xfrm>
            <a:off x="3048000" y="2667000"/>
            <a:ext cx="2362200" cy="4126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91200" y="2338478"/>
            <a:ext cx="2209800" cy="93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dead-end functions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6234112" y="2133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SendEmail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62000" y="2338478"/>
            <a:ext cx="2209800" cy="93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/>
          <p:cNvSpPr/>
          <p:nvPr/>
        </p:nvSpPr>
        <p:spPr>
          <a:xfrm>
            <a:off x="1219200" y="2133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Validate</a:t>
            </a:r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5410200" y="2590800"/>
            <a:ext cx="0" cy="60960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5486400" y="2590800"/>
            <a:ext cx="0" cy="60960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3733800" y="2133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4038600" y="3505200"/>
            <a:ext cx="7016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0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Times New Roman" pitchFamily="18" charset="0"/>
                <a:cs typeface="Arial" pitchFamily="34" charset="0"/>
                <a:sym typeface="Wingdings" pitchFamily="2" charset="2"/>
              </a:rPr>
              <a:t>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57600" y="4202668"/>
            <a:ext cx="1514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Won't compose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85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52600" y="838200"/>
            <a:ext cx="5535001" cy="2543175"/>
          </a:xfrm>
          <a:prstGeom prst="rect">
            <a:avLst/>
          </a:prstGeom>
          <a:noFill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dead-end functions</a:t>
            </a:r>
            <a:endParaRPr lang="en-GB" dirty="0"/>
          </a:p>
        </p:txBody>
      </p:sp>
      <p:sp>
        <p:nvSpPr>
          <p:cNvPr id="119815" name="Rectangle 7"/>
          <p:cNvSpPr>
            <a:spLocks noChangeArrowheads="1"/>
          </p:cNvSpPr>
          <p:nvPr/>
        </p:nvSpPr>
        <p:spPr bwMode="auto">
          <a:xfrm>
            <a:off x="3282950" y="3263900"/>
            <a:ext cx="4413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AutoShape 10"/>
          <p:cNvSpPr>
            <a:spLocks noChangeAspect="1" noChangeArrowheads="1"/>
          </p:cNvSpPr>
          <p:nvPr/>
        </p:nvSpPr>
        <p:spPr bwMode="auto">
          <a:xfrm>
            <a:off x="232178" y="24384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One-track input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3581400" y="3733800"/>
            <a:ext cx="3733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Slot for dead end function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4" name="AutoShape 12"/>
          <p:cNvCxnSpPr>
            <a:cxnSpLocks noChangeShapeType="1"/>
          </p:cNvCxnSpPr>
          <p:nvPr/>
        </p:nvCxnSpPr>
        <p:spPr bwMode="auto">
          <a:xfrm flipH="1" flipV="1">
            <a:off x="5181600" y="2362200"/>
            <a:ext cx="236538" cy="123190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15" name="AutoShape 14"/>
          <p:cNvSpPr>
            <a:spLocks noChangeAspect="1" noChangeArrowheads="1"/>
          </p:cNvSpPr>
          <p:nvPr/>
        </p:nvSpPr>
        <p:spPr bwMode="auto">
          <a:xfrm>
            <a:off x="7162800" y="23622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One-track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85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52600" y="838200"/>
            <a:ext cx="5535001" cy="2543175"/>
          </a:xfrm>
          <a:prstGeom prst="rect">
            <a:avLst/>
          </a:prstGeom>
          <a:noFill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dead-end functions</a:t>
            </a:r>
            <a:endParaRPr lang="en-GB" dirty="0"/>
          </a:p>
        </p:txBody>
      </p:sp>
      <p:sp>
        <p:nvSpPr>
          <p:cNvPr id="119815" name="Rectangle 7"/>
          <p:cNvSpPr>
            <a:spLocks noChangeArrowheads="1"/>
          </p:cNvSpPr>
          <p:nvPr/>
        </p:nvSpPr>
        <p:spPr bwMode="auto">
          <a:xfrm>
            <a:off x="3282950" y="3263900"/>
            <a:ext cx="4413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AutoShape 10"/>
          <p:cNvSpPr>
            <a:spLocks noChangeAspect="1" noChangeArrowheads="1"/>
          </p:cNvSpPr>
          <p:nvPr/>
        </p:nvSpPr>
        <p:spPr bwMode="auto">
          <a:xfrm>
            <a:off x="232178" y="24384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One-track input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AutoShape 14"/>
          <p:cNvSpPr>
            <a:spLocks noChangeAspect="1" noChangeArrowheads="1"/>
          </p:cNvSpPr>
          <p:nvPr/>
        </p:nvSpPr>
        <p:spPr bwMode="auto">
          <a:xfrm>
            <a:off x="7162800" y="23622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One-track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2000" y="3705761"/>
            <a:ext cx="7696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tee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deadEndFunction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oneTrackInput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deadEndFunction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oneTrackInput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oneTrackInput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200" y="5195241"/>
            <a:ext cx="792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i="1" dirty="0" smtClean="0">
                <a:latin typeface="Consolas" pitchFamily="49" charset="0"/>
                <a:cs typeface="Consolas" pitchFamily="49" charset="0"/>
              </a:rPr>
              <a:t>tee : ('a -&gt; unit) -&gt; 'a -&gt; 'a</a:t>
            </a:r>
            <a:endParaRPr lang="en-GB" sz="2000" i="1" dirty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1" name="Group 33"/>
          <p:cNvGrpSpPr/>
          <p:nvPr/>
        </p:nvGrpSpPr>
        <p:grpSpPr>
          <a:xfrm>
            <a:off x="2362200" y="5562600"/>
            <a:ext cx="1906294" cy="1040197"/>
            <a:chOff x="3886200" y="5334001"/>
            <a:chExt cx="1906294" cy="1040197"/>
          </a:xfrm>
        </p:grpSpPr>
        <p:sp>
          <p:nvSpPr>
            <p:cNvPr id="16" name="TextBox 15"/>
            <p:cNvSpPr txBox="1"/>
            <p:nvPr/>
          </p:nvSpPr>
          <p:spPr>
            <a:xfrm>
              <a:off x="4278136" y="5727867"/>
              <a:ext cx="15143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Dead end function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7" name="Freeform 16"/>
            <p:cNvSpPr/>
            <p:nvPr/>
          </p:nvSpPr>
          <p:spPr>
            <a:xfrm rot="16200000" flipH="1">
              <a:off x="3726656" y="5493545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" name="Group 33"/>
          <p:cNvGrpSpPr/>
          <p:nvPr/>
        </p:nvGrpSpPr>
        <p:grpSpPr>
          <a:xfrm>
            <a:off x="4151313" y="5562603"/>
            <a:ext cx="1716087" cy="1066797"/>
            <a:chOff x="3701079" y="5320363"/>
            <a:chExt cx="1716087" cy="1066797"/>
          </a:xfrm>
        </p:grpSpPr>
        <p:sp>
          <p:nvSpPr>
            <p:cNvPr id="19" name="TextBox 18"/>
            <p:cNvSpPr txBox="1"/>
            <p:nvPr/>
          </p:nvSpPr>
          <p:spPr>
            <a:xfrm rot="21362639">
              <a:off x="4278584" y="5740829"/>
              <a:ext cx="11385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one-track input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0" name="Freeform 19"/>
            <p:cNvSpPr/>
            <p:nvPr/>
          </p:nvSpPr>
          <p:spPr>
            <a:xfrm rot="16200000" flipH="1">
              <a:off x="3627276" y="5394166"/>
              <a:ext cx="774052" cy="626446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1066541 w 1066541"/>
                <a:gd name="connsiteY0" fmla="*/ 626446 h 626446"/>
                <a:gd name="connsiteX1" fmla="*/ 752216 w 1066541"/>
                <a:gd name="connsiteY1" fmla="*/ 245446 h 626446"/>
                <a:gd name="connsiteX2" fmla="*/ -1 w 1066541"/>
                <a:gd name="connsiteY2" fmla="*/ 39688 h 62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6541" h="626446">
                  <a:moveTo>
                    <a:pt x="1066541" y="626446"/>
                  </a:moveTo>
                  <a:cubicBezTo>
                    <a:pt x="996691" y="466108"/>
                    <a:pt x="929973" y="343239"/>
                    <a:pt x="752216" y="245446"/>
                  </a:cubicBezTo>
                  <a:cubicBezTo>
                    <a:pt x="574459" y="147653"/>
                    <a:pt x="279399" y="0"/>
                    <a:pt x="-1" y="39688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" name="Group 33"/>
          <p:cNvGrpSpPr/>
          <p:nvPr/>
        </p:nvGrpSpPr>
        <p:grpSpPr>
          <a:xfrm>
            <a:off x="5105401" y="5544071"/>
            <a:ext cx="1997720" cy="1084367"/>
            <a:chOff x="2597767" y="5301831"/>
            <a:chExt cx="1997720" cy="1084367"/>
          </a:xfrm>
        </p:grpSpPr>
        <p:sp>
          <p:nvSpPr>
            <p:cNvPr id="22" name="TextBox 21"/>
            <p:cNvSpPr txBox="1"/>
            <p:nvPr/>
          </p:nvSpPr>
          <p:spPr>
            <a:xfrm rot="21362639">
              <a:off x="3456905" y="5739867"/>
              <a:ext cx="11385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one-track output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3" name="Freeform 22"/>
            <p:cNvSpPr/>
            <p:nvPr/>
          </p:nvSpPr>
          <p:spPr>
            <a:xfrm rot="16200000" flipH="1">
              <a:off x="2969503" y="4930095"/>
              <a:ext cx="475729" cy="1219202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1066541 w 1066541"/>
                <a:gd name="connsiteY0" fmla="*/ 1769446 h 1769446"/>
                <a:gd name="connsiteX1" fmla="*/ 752216 w 1066541"/>
                <a:gd name="connsiteY1" fmla="*/ 1388446 h 1769446"/>
                <a:gd name="connsiteX2" fmla="*/ -1 w 1066541"/>
                <a:gd name="connsiteY2" fmla="*/ 39688 h 1769446"/>
                <a:gd name="connsiteX0" fmla="*/ 1066542 w 1066542"/>
                <a:gd name="connsiteY0" fmla="*/ 1769446 h 1769446"/>
                <a:gd name="connsiteX1" fmla="*/ 419971 w 1066542"/>
                <a:gd name="connsiteY1" fmla="*/ 1335087 h 1769446"/>
                <a:gd name="connsiteX2" fmla="*/ 0 w 1066542"/>
                <a:gd name="connsiteY2" fmla="*/ 39688 h 1769446"/>
                <a:gd name="connsiteX0" fmla="*/ 1066542 w 1066542"/>
                <a:gd name="connsiteY0" fmla="*/ 1729758 h 1729758"/>
                <a:gd name="connsiteX1" fmla="*/ 0 w 1066542"/>
                <a:gd name="connsiteY1" fmla="*/ 0 h 1729758"/>
                <a:gd name="connsiteX0" fmla="*/ 1066542 w 1066542"/>
                <a:gd name="connsiteY0" fmla="*/ 1729758 h 1729758"/>
                <a:gd name="connsiteX1" fmla="*/ 0 w 1066542"/>
                <a:gd name="connsiteY1" fmla="*/ 0 h 1729758"/>
                <a:gd name="connsiteX0" fmla="*/ 1066542 w 1066542"/>
                <a:gd name="connsiteY0" fmla="*/ 1729758 h 1729758"/>
                <a:gd name="connsiteX1" fmla="*/ 0 w 1066542"/>
                <a:gd name="connsiteY1" fmla="*/ 0 h 1729758"/>
                <a:gd name="connsiteX0" fmla="*/ 1066542 w 1066542"/>
                <a:gd name="connsiteY0" fmla="*/ 1729758 h 1729758"/>
                <a:gd name="connsiteX1" fmla="*/ 629961 w 1066542"/>
                <a:gd name="connsiteY1" fmla="*/ 1219202 h 1729758"/>
                <a:gd name="connsiteX2" fmla="*/ 0 w 1066542"/>
                <a:gd name="connsiteY2" fmla="*/ 0 h 1729758"/>
                <a:gd name="connsiteX0" fmla="*/ 1066542 w 1066542"/>
                <a:gd name="connsiteY0" fmla="*/ 1729758 h 1729758"/>
                <a:gd name="connsiteX1" fmla="*/ 0 w 1066542"/>
                <a:gd name="connsiteY1" fmla="*/ 0 h 1729758"/>
                <a:gd name="connsiteX0" fmla="*/ 1066542 w 1066542"/>
                <a:gd name="connsiteY0" fmla="*/ 1729758 h 1729758"/>
                <a:gd name="connsiteX1" fmla="*/ 0 w 1066542"/>
                <a:gd name="connsiteY1" fmla="*/ 0 h 1729758"/>
                <a:gd name="connsiteX0" fmla="*/ 655491 w 655491"/>
                <a:gd name="connsiteY0" fmla="*/ 1219202 h 1219202"/>
                <a:gd name="connsiteX1" fmla="*/ 25530 w 655491"/>
                <a:gd name="connsiteY1" fmla="*/ 0 h 1219202"/>
                <a:gd name="connsiteX0" fmla="*/ 655491 w 655491"/>
                <a:gd name="connsiteY0" fmla="*/ 1219202 h 1219202"/>
                <a:gd name="connsiteX1" fmla="*/ 25530 w 655491"/>
                <a:gd name="connsiteY1" fmla="*/ 0 h 121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491" h="1219202">
                  <a:moveTo>
                    <a:pt x="655491" y="1219202"/>
                  </a:moveTo>
                  <a:cubicBezTo>
                    <a:pt x="0" y="1045390"/>
                    <a:pt x="621033" y="260903"/>
                    <a:pt x="2553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0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46965" y="1752600"/>
            <a:ext cx="2568035" cy="1579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91200" y="2338478"/>
            <a:ext cx="2209800" cy="93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Converting dead-end functions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6234112" y="2133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SendEmail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62000" y="2338478"/>
            <a:ext cx="2209800" cy="93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/>
          <p:cNvSpPr/>
          <p:nvPr/>
        </p:nvSpPr>
        <p:spPr>
          <a:xfrm>
            <a:off x="1219200" y="2133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Validate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33800" y="1676400"/>
            <a:ext cx="1440000" cy="17526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4114800" y="3429000"/>
            <a:ext cx="7016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Times New Roman" pitchFamily="18" charset="0"/>
                <a:cs typeface="Arial" pitchFamily="34" charset="0"/>
                <a:sym typeface="Wingdings"/>
              </a:rPr>
              <a:t>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rgbClr val="00B05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 rot="-1320000">
            <a:off x="5531465" y="1592684"/>
            <a:ext cx="71615" cy="611453"/>
            <a:chOff x="5414785" y="2590800"/>
            <a:chExt cx="71615" cy="611453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5414785" y="2592653"/>
              <a:ext cx="0" cy="60960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5486400" y="2590800"/>
              <a:ext cx="0" cy="60960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3733800" y="4191000"/>
            <a:ext cx="1514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Will compose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Functions that throw exceptions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295400" y="1752600"/>
            <a:ext cx="7162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Fitting other functions into this framework:</a:t>
            </a:r>
          </a:p>
          <a:p>
            <a:endParaRPr lang="en-GB" sz="2800" dirty="0" smtClean="0"/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Single track functions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Dead-end functions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</a:t>
            </a:r>
            <a:r>
              <a:rPr lang="en-GB" sz="2800" b="1" dirty="0" smtClean="0">
                <a:solidFill>
                  <a:srgbClr val="C00000"/>
                </a:solidFill>
              </a:rPr>
              <a:t>Functions that throw exceptions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Supervisory functions</a:t>
            </a:r>
          </a:p>
          <a:p>
            <a:endParaRPr lang="en-GB" sz="2800" dirty="0" smtClean="0"/>
          </a:p>
          <a:p>
            <a:endParaRPr lang="en-GB" sz="2800" dirty="0" smtClean="0"/>
          </a:p>
          <a:p>
            <a:endParaRPr lang="en-GB" sz="2800" dirty="0" smtClean="0"/>
          </a:p>
          <a:p>
            <a:endParaRPr lang="en-GB" sz="2800" dirty="0"/>
          </a:p>
        </p:txBody>
      </p:sp>
      <p:sp>
        <p:nvSpPr>
          <p:cNvPr id="4" name="TextBox 3"/>
          <p:cNvSpPr txBox="1"/>
          <p:nvPr/>
        </p:nvSpPr>
        <p:spPr>
          <a:xfrm rot="21480000">
            <a:off x="5491909" y="3863499"/>
            <a:ext cx="3072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Especially to wrap an I/O call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00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7400" y="1295400"/>
            <a:ext cx="5105400" cy="2288434"/>
          </a:xfrm>
          <a:prstGeom prst="rect">
            <a:avLst/>
          </a:prstGeom>
          <a:noFill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Functions that throw exceptions</a:t>
            </a:r>
            <a:endParaRPr lang="en-GB" dirty="0"/>
          </a:p>
        </p:txBody>
      </p:sp>
      <p:sp>
        <p:nvSpPr>
          <p:cNvPr id="119815" name="Rectangle 7"/>
          <p:cNvSpPr>
            <a:spLocks noChangeArrowheads="1"/>
          </p:cNvSpPr>
          <p:nvPr/>
        </p:nvSpPr>
        <p:spPr bwMode="auto">
          <a:xfrm>
            <a:off x="3282950" y="3263900"/>
            <a:ext cx="4413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AutoShape 10"/>
          <p:cNvSpPr>
            <a:spLocks noChangeAspect="1" noChangeArrowheads="1"/>
          </p:cNvSpPr>
          <p:nvPr/>
        </p:nvSpPr>
        <p:spPr bwMode="auto">
          <a:xfrm>
            <a:off x="228600" y="16764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One-track input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AutoShape 14"/>
          <p:cNvSpPr>
            <a:spLocks noChangeAspect="1" noChangeArrowheads="1"/>
          </p:cNvSpPr>
          <p:nvPr/>
        </p:nvSpPr>
        <p:spPr bwMode="auto">
          <a:xfrm>
            <a:off x="7159222" y="19050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9" name="AutoShape 15"/>
          <p:cNvCxnSpPr>
            <a:cxnSpLocks noChangeShapeType="1"/>
          </p:cNvCxnSpPr>
          <p:nvPr/>
        </p:nvCxnSpPr>
        <p:spPr bwMode="auto">
          <a:xfrm flipV="1">
            <a:off x="2819400" y="2514600"/>
            <a:ext cx="1295400" cy="2057400"/>
          </a:xfrm>
          <a:prstGeom prst="straightConnector1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20" name="AutoShape 15"/>
          <p:cNvCxnSpPr>
            <a:cxnSpLocks noChangeShapeType="1"/>
          </p:cNvCxnSpPr>
          <p:nvPr/>
        </p:nvCxnSpPr>
        <p:spPr bwMode="auto">
          <a:xfrm>
            <a:off x="5867400" y="3276600"/>
            <a:ext cx="609600" cy="1447800"/>
          </a:xfrm>
          <a:prstGeom prst="straightConnector1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</p:cxnSp>
      <p:grpSp>
        <p:nvGrpSpPr>
          <p:cNvPr id="3" name="Group 24"/>
          <p:cNvGrpSpPr/>
          <p:nvPr/>
        </p:nvGrpSpPr>
        <p:grpSpPr>
          <a:xfrm>
            <a:off x="2057399" y="4724400"/>
            <a:ext cx="1447800" cy="727710"/>
            <a:chOff x="2057399" y="4724400"/>
            <a:chExt cx="1447800" cy="727710"/>
          </a:xfrm>
        </p:grpSpPr>
        <p:sp>
          <p:nvSpPr>
            <p:cNvPr id="11" name="TextBox 10"/>
            <p:cNvSpPr txBox="1"/>
            <p:nvPr/>
          </p:nvSpPr>
          <p:spPr>
            <a:xfrm>
              <a:off x="2057399" y="4724400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SendEmail</a:t>
              </a:r>
              <a:endParaRPr lang="en-GB" dirty="0"/>
            </a:p>
          </p:txBody>
        </p:sp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2057400" y="5105400"/>
              <a:ext cx="1420178" cy="3467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6" name="Group 15"/>
          <p:cNvGrpSpPr/>
          <p:nvPr/>
        </p:nvGrpSpPr>
        <p:grpSpPr>
          <a:xfrm>
            <a:off x="5715000" y="4800600"/>
            <a:ext cx="2666999" cy="1283732"/>
            <a:chOff x="685801" y="1996401"/>
            <a:chExt cx="2666999" cy="1283732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TextBox 20"/>
            <p:cNvSpPr txBox="1"/>
            <p:nvPr/>
          </p:nvSpPr>
          <p:spPr>
            <a:xfrm>
              <a:off x="838202" y="1996401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err="1" smtClean="0"/>
                <a:t>SendEmail</a:t>
              </a:r>
              <a:endParaRPr lang="en-GB" dirty="0"/>
            </a:p>
          </p:txBody>
        </p:sp>
      </p:grpSp>
      <p:grpSp>
        <p:nvGrpSpPr>
          <p:cNvPr id="26" name="Group 33"/>
          <p:cNvGrpSpPr/>
          <p:nvPr/>
        </p:nvGrpSpPr>
        <p:grpSpPr>
          <a:xfrm>
            <a:off x="4648200" y="859587"/>
            <a:ext cx="3886504" cy="816814"/>
            <a:chOff x="1371600" y="5507788"/>
            <a:chExt cx="3886504" cy="816814"/>
          </a:xfrm>
        </p:grpSpPr>
        <p:sp>
          <p:nvSpPr>
            <p:cNvPr id="27" name="TextBox 26"/>
            <p:cNvSpPr txBox="1"/>
            <p:nvPr/>
          </p:nvSpPr>
          <p:spPr>
            <a:xfrm>
              <a:off x="3210700" y="5507788"/>
              <a:ext cx="20474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Add try/catch to handle timeouts, say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8" name="Freeform 27"/>
            <p:cNvSpPr/>
            <p:nvPr/>
          </p:nvSpPr>
          <p:spPr>
            <a:xfrm rot="10800000" flipH="1" flipV="1">
              <a:off x="1371600" y="5773058"/>
              <a:ext cx="1905000" cy="551544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24838" h="551544">
                  <a:moveTo>
                    <a:pt x="2624838" y="18143"/>
                  </a:moveTo>
                  <a:cubicBezTo>
                    <a:pt x="414974" y="0"/>
                    <a:pt x="274982" y="166915"/>
                    <a:pt x="0" y="551544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9" name="Group 33"/>
          <p:cNvGrpSpPr/>
          <p:nvPr/>
        </p:nvGrpSpPr>
        <p:grpSpPr>
          <a:xfrm>
            <a:off x="381000" y="5486400"/>
            <a:ext cx="2504300" cy="798731"/>
            <a:chOff x="3286900" y="5202988"/>
            <a:chExt cx="2504300" cy="798731"/>
          </a:xfrm>
        </p:grpSpPr>
        <p:sp>
          <p:nvSpPr>
            <p:cNvPr id="30" name="TextBox 29"/>
            <p:cNvSpPr txBox="1"/>
            <p:nvPr/>
          </p:nvSpPr>
          <p:spPr>
            <a:xfrm>
              <a:off x="3286900" y="5355388"/>
              <a:ext cx="2438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Looks innocent, but might throw an exception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>
              <a:off x="5115700" y="5202988"/>
              <a:ext cx="675500" cy="551544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24838" h="551544">
                  <a:moveTo>
                    <a:pt x="2624838" y="18143"/>
                  </a:moveTo>
                  <a:cubicBezTo>
                    <a:pt x="414974" y="0"/>
                    <a:pt x="274982" y="166915"/>
                    <a:pt x="0" y="551544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TextBox 32"/>
          <p:cNvSpPr txBox="1"/>
          <p:nvPr/>
        </p:nvSpPr>
        <p:spPr>
          <a:xfrm rot="-60000">
            <a:off x="4498213" y="6185223"/>
            <a:ext cx="3579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  <a:t>Don't bother handling all possible exceptions: </a:t>
            </a:r>
            <a:b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</a:br>
            <a: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  <a:t>   E.g. </a:t>
            </a:r>
            <a:r>
              <a:rPr lang="en-GB" sz="1400" dirty="0" err="1" smtClean="0">
                <a:solidFill>
                  <a:srgbClr val="C00000"/>
                </a:solidFill>
                <a:latin typeface="Conformity" pitchFamily="2" charset="0"/>
              </a:rPr>
              <a:t>FileNotFound</a:t>
            </a:r>
            <a: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  <a:t>, yes</a:t>
            </a:r>
            <a:r>
              <a:rPr lang="en-GB" sz="1400" dirty="0" smtClean="0"/>
              <a:t>.</a:t>
            </a:r>
            <a: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  <a:t> </a:t>
            </a:r>
            <a:r>
              <a:rPr lang="en-GB" sz="1400" dirty="0" err="1" smtClean="0">
                <a:solidFill>
                  <a:srgbClr val="C00000"/>
                </a:solidFill>
                <a:latin typeface="Conformity" pitchFamily="2" charset="0"/>
              </a:rPr>
              <a:t>OutOfMemory</a:t>
            </a:r>
            <a: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  <a:t>, no.</a:t>
            </a:r>
            <a:endParaRPr lang="en-GB" sz="14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Functions that throw exceptions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4191000" y="1981200"/>
            <a:ext cx="43434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 smtClean="0"/>
              <a:t>Even Yoda recommends not to use exception handling for control flow:</a:t>
            </a:r>
            <a:br>
              <a:rPr lang="en-GB" sz="3200" dirty="0" smtClean="0"/>
            </a:br>
            <a:endParaRPr lang="en-GB" sz="3200" dirty="0"/>
          </a:p>
        </p:txBody>
      </p:sp>
      <p:pic>
        <p:nvPicPr>
          <p:cNvPr id="102402" name="Picture 2" descr="http://www.empireonline.com/images/features/100greatestcharacters/photos/2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" y="1981200"/>
            <a:ext cx="3381375" cy="38100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533400" y="1066800"/>
            <a:ext cx="7696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 smtClean="0"/>
              <a:t>Guideline: Convert exceptions into Failures</a:t>
            </a:r>
            <a:endParaRPr lang="en-GB" sz="3200" dirty="0"/>
          </a:p>
        </p:txBody>
      </p:sp>
      <p:sp>
        <p:nvSpPr>
          <p:cNvPr id="6" name="Rectangle 5"/>
          <p:cNvSpPr/>
          <p:nvPr/>
        </p:nvSpPr>
        <p:spPr>
          <a:xfrm>
            <a:off x="4191000" y="3951982"/>
            <a:ext cx="43434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 smtClean="0"/>
              <a:t>"Do or do not, there is no try".</a:t>
            </a:r>
            <a:endParaRPr lang="en-GB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Straying from the happy path</a:t>
            </a:r>
            <a:endParaRPr lang="en-GB" dirty="0"/>
          </a:p>
        </p:txBody>
      </p:sp>
      <p:grpSp>
        <p:nvGrpSpPr>
          <p:cNvPr id="51" name="Group 50"/>
          <p:cNvGrpSpPr/>
          <p:nvPr/>
        </p:nvGrpSpPr>
        <p:grpSpPr>
          <a:xfrm>
            <a:off x="5991474" y="2776670"/>
            <a:ext cx="2321526" cy="728530"/>
            <a:chOff x="5991474" y="2326736"/>
            <a:chExt cx="2321526" cy="728530"/>
          </a:xfrm>
        </p:grpSpPr>
        <p:cxnSp>
          <p:nvCxnSpPr>
            <p:cNvPr id="94210" name="AutoShape 2"/>
            <p:cNvCxnSpPr>
              <a:cxnSpLocks noChangeShapeType="1"/>
              <a:stCxn id="25" idx="3"/>
              <a:endCxn id="94211" idx="0"/>
            </p:cNvCxnSpPr>
            <p:nvPr/>
          </p:nvCxnSpPr>
          <p:spPr bwMode="auto">
            <a:xfrm>
              <a:off x="5991474" y="2326736"/>
              <a:ext cx="1403526" cy="187864"/>
            </a:xfrm>
            <a:prstGeom prst="bentConnector2">
              <a:avLst/>
            </a:prstGeom>
            <a:noFill/>
            <a:ln w="3810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sp>
          <p:nvSpPr>
            <p:cNvPr id="94211" name="AutoShape 3"/>
            <p:cNvSpPr>
              <a:spLocks noChangeArrowheads="1"/>
            </p:cNvSpPr>
            <p:nvPr/>
          </p:nvSpPr>
          <p:spPr bwMode="auto">
            <a:xfrm>
              <a:off x="6477000" y="2514600"/>
              <a:ext cx="1836000" cy="540666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libri" pitchFamily="34" charset="0"/>
                  <a:cs typeface="Arial" pitchFamily="34" charset="0"/>
                </a:rPr>
                <a:t>Name is</a:t>
              </a:r>
              <a:r>
                <a:rPr kumimoji="0" lang="en-GB" sz="1600" b="0" i="0" u="none" strike="noStrike" cap="none" normalizeH="0" dirty="0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libri" pitchFamily="34" charset="0"/>
                  <a:cs typeface="Arial" pitchFamily="34" charset="0"/>
                </a:rPr>
                <a:t> blank</a:t>
              </a:r>
              <a:r>
                <a:rPr lang="en-US" sz="1600" dirty="0" smtClean="0">
                  <a:solidFill>
                    <a:srgbClr val="C00000"/>
                  </a:solidFill>
                  <a:latin typeface="Calibri" pitchFamily="34" charset="0"/>
                  <a:cs typeface="Arial" pitchFamily="34" charset="0"/>
                </a:rPr>
                <a:t/>
              </a:r>
              <a:br>
                <a:rPr lang="en-US" sz="1600" dirty="0" smtClean="0">
                  <a:solidFill>
                    <a:srgbClr val="C00000"/>
                  </a:solidFill>
                  <a:latin typeface="Calibri" pitchFamily="34" charset="0"/>
                  <a:cs typeface="Arial" pitchFamily="34" charset="0"/>
                </a:rPr>
              </a:br>
              <a:r>
                <a:rPr lang="en-US" sz="1600" dirty="0" smtClean="0">
                  <a:solidFill>
                    <a:srgbClr val="C00000"/>
                  </a:solidFill>
                  <a:latin typeface="Calibri" pitchFamily="34" charset="0"/>
                  <a:cs typeface="Arial" pitchFamily="34" charset="0"/>
                </a:rPr>
                <a:t>Email not valid</a:t>
              </a:r>
              <a:endParaRPr kumimoji="0" lang="en-GB" sz="1600" b="0" i="0" u="none" strike="noStrike" cap="none" normalizeH="0" dirty="0" smtClean="0">
                <a:ln>
                  <a:noFill/>
                </a:ln>
                <a:solidFill>
                  <a:srgbClr val="C00000"/>
                </a:solidFill>
                <a:effectLst/>
                <a:latin typeface="Calibri" pitchFamily="34" charset="0"/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524002" y="1669134"/>
            <a:ext cx="4481505" cy="3893466"/>
            <a:chOff x="1524002" y="1219200"/>
            <a:chExt cx="4481505" cy="3893466"/>
          </a:xfrm>
        </p:grpSpPr>
        <p:sp>
          <p:nvSpPr>
            <p:cNvPr id="24" name="AutoShape 1"/>
            <p:cNvSpPr>
              <a:spLocks noChangeAspect="1" noChangeArrowheads="1"/>
            </p:cNvSpPr>
            <p:nvPr/>
          </p:nvSpPr>
          <p:spPr bwMode="auto">
            <a:xfrm>
              <a:off x="1524002" y="1219200"/>
              <a:ext cx="4481505" cy="5400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Receive request</a:t>
              </a:r>
              <a:endParaRPr kumimoji="0" lang="en-US" sz="4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5" name="AutoShape 2"/>
            <p:cNvSpPr>
              <a:spLocks noChangeAspect="1" noChangeArrowheads="1"/>
            </p:cNvSpPr>
            <p:nvPr/>
          </p:nvSpPr>
          <p:spPr bwMode="auto">
            <a:xfrm>
              <a:off x="1538034" y="2056736"/>
              <a:ext cx="4453440" cy="5400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lvl="0" algn="ctr" fontAlgn="base">
                <a:spcBef>
                  <a:spcPct val="0"/>
                </a:spcBef>
                <a:spcAft>
                  <a:spcPts val="1000"/>
                </a:spcAft>
              </a:pPr>
              <a:r>
                <a:rPr kumimoji="0" lang="en-GB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Validate </a:t>
              </a:r>
              <a:r>
                <a:rPr lang="en-GB" sz="2000" dirty="0" smtClean="0">
                  <a:latin typeface="Calibri" pitchFamily="34" charset="0"/>
                  <a:cs typeface="Arial" pitchFamily="34" charset="0"/>
                </a:rPr>
                <a:t>and </a:t>
              </a:r>
              <a:r>
                <a:rPr lang="en-GB" sz="2000" dirty="0" err="1" smtClean="0">
                  <a:latin typeface="Calibri" pitchFamily="34" charset="0"/>
                  <a:cs typeface="Arial" pitchFamily="34" charset="0"/>
                </a:rPr>
                <a:t>canonicalize</a:t>
              </a:r>
              <a:r>
                <a:rPr lang="en-GB" sz="2000" dirty="0" smtClean="0">
                  <a:latin typeface="Calibri" pitchFamily="34" charset="0"/>
                  <a:cs typeface="Arial" pitchFamily="34" charset="0"/>
                </a:rPr>
                <a:t> </a:t>
              </a:r>
              <a:r>
                <a:rPr kumimoji="0" lang="en-GB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request</a:t>
              </a:r>
              <a:endParaRPr kumimoji="0" lang="en-US" sz="4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7" name="AutoShape 3"/>
            <p:cNvSpPr>
              <a:spLocks noChangeAspect="1" noChangeArrowheads="1"/>
            </p:cNvSpPr>
            <p:nvPr/>
          </p:nvSpPr>
          <p:spPr bwMode="auto">
            <a:xfrm>
              <a:off x="1524002" y="2897599"/>
              <a:ext cx="4481505" cy="5400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lvl="0" algn="ctr" fontAlgn="base">
                <a:spcBef>
                  <a:spcPct val="0"/>
                </a:spcBef>
                <a:spcAft>
                  <a:spcPts val="1000"/>
                </a:spcAft>
              </a:pPr>
              <a:r>
                <a:rPr lang="en-GB" sz="2000" dirty="0" smtClean="0">
                  <a:latin typeface="Calibri" pitchFamily="34" charset="0"/>
                  <a:cs typeface="Arial" pitchFamily="34" charset="0"/>
                </a:rPr>
                <a:t>Update existing user record</a:t>
              </a:r>
              <a:endParaRPr lang="en-US" sz="4400" dirty="0" smtClean="0"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28" name="AutoShape 4"/>
            <p:cNvCxnSpPr>
              <a:cxnSpLocks noChangeShapeType="1"/>
              <a:stCxn id="24" idx="2"/>
              <a:endCxn id="25" idx="0"/>
            </p:cNvCxnSpPr>
            <p:nvPr/>
          </p:nvCxnSpPr>
          <p:spPr bwMode="auto">
            <a:xfrm flipH="1">
              <a:off x="3764754" y="1759200"/>
              <a:ext cx="1" cy="297536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sp>
          <p:nvSpPr>
            <p:cNvPr id="30" name="AutoShape 6"/>
            <p:cNvSpPr>
              <a:spLocks noChangeAspect="1" noChangeArrowheads="1"/>
            </p:cNvSpPr>
            <p:nvPr/>
          </p:nvSpPr>
          <p:spPr bwMode="auto">
            <a:xfrm>
              <a:off x="1524002" y="3735133"/>
              <a:ext cx="4481505" cy="5400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ts val="1000"/>
                </a:spcAft>
              </a:pPr>
              <a:r>
                <a:rPr lang="en-GB" sz="2000" dirty="0" smtClean="0">
                  <a:latin typeface="Calibri" pitchFamily="34" charset="0"/>
                  <a:cs typeface="Arial" pitchFamily="34" charset="0"/>
                </a:rPr>
                <a:t>Send verification email</a:t>
              </a:r>
              <a:endParaRPr lang="en-US" sz="4400" dirty="0" smtClean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1" name="AutoShape 8"/>
            <p:cNvSpPr>
              <a:spLocks noChangeAspect="1" noChangeArrowheads="1"/>
            </p:cNvSpPr>
            <p:nvPr/>
          </p:nvSpPr>
          <p:spPr bwMode="auto">
            <a:xfrm>
              <a:off x="1524002" y="4572666"/>
              <a:ext cx="4481505" cy="5400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lvl="0" algn="ctr" fontAlgn="base">
                <a:spcBef>
                  <a:spcPct val="0"/>
                </a:spcBef>
                <a:spcAft>
                  <a:spcPts val="1000"/>
                </a:spcAft>
              </a:pPr>
              <a:r>
                <a:rPr lang="en-GB" sz="2000" dirty="0" smtClean="0">
                  <a:latin typeface="Calibri" pitchFamily="34" charset="0"/>
                  <a:cs typeface="Arial" pitchFamily="34" charset="0"/>
                </a:rPr>
                <a:t>Return result to user</a:t>
              </a:r>
              <a:endParaRPr lang="en-US" sz="4400" dirty="0" smtClean="0"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34" name="AutoShape 4"/>
            <p:cNvCxnSpPr>
              <a:cxnSpLocks noChangeShapeType="1"/>
              <a:stCxn id="25" idx="2"/>
              <a:endCxn id="27" idx="0"/>
            </p:cNvCxnSpPr>
            <p:nvPr/>
          </p:nvCxnSpPr>
          <p:spPr bwMode="auto">
            <a:xfrm>
              <a:off x="3764754" y="2596736"/>
              <a:ext cx="1" cy="300863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35" name="AutoShape 4"/>
            <p:cNvCxnSpPr>
              <a:cxnSpLocks noChangeShapeType="1"/>
              <a:stCxn id="27" idx="2"/>
              <a:endCxn id="30" idx="0"/>
            </p:cNvCxnSpPr>
            <p:nvPr/>
          </p:nvCxnSpPr>
          <p:spPr bwMode="auto">
            <a:xfrm>
              <a:off x="3764755" y="3437599"/>
              <a:ext cx="0" cy="297534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36" name="AutoShape 4"/>
            <p:cNvCxnSpPr>
              <a:cxnSpLocks noChangeShapeType="1"/>
              <a:stCxn id="30" idx="2"/>
              <a:endCxn id="31" idx="0"/>
            </p:cNvCxnSpPr>
            <p:nvPr/>
          </p:nvCxnSpPr>
          <p:spPr bwMode="auto">
            <a:xfrm>
              <a:off x="3764755" y="4275133"/>
              <a:ext cx="0" cy="297533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52" name="Group 51"/>
          <p:cNvGrpSpPr/>
          <p:nvPr/>
        </p:nvGrpSpPr>
        <p:grpSpPr>
          <a:xfrm>
            <a:off x="6005507" y="3617533"/>
            <a:ext cx="2307493" cy="628667"/>
            <a:chOff x="6005507" y="3167599"/>
            <a:chExt cx="2307493" cy="628667"/>
          </a:xfrm>
        </p:grpSpPr>
        <p:sp>
          <p:nvSpPr>
            <p:cNvPr id="94217" name="AutoShape 9"/>
            <p:cNvSpPr>
              <a:spLocks noChangeArrowheads="1"/>
            </p:cNvSpPr>
            <p:nvPr/>
          </p:nvSpPr>
          <p:spPr bwMode="auto">
            <a:xfrm>
              <a:off x="6477000" y="3436266"/>
              <a:ext cx="1836000" cy="3600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libri" pitchFamily="34" charset="0"/>
                  <a:cs typeface="Arial" pitchFamily="34" charset="0"/>
                </a:rPr>
                <a:t>User not found</a:t>
              </a:r>
              <a:b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libri" pitchFamily="34" charset="0"/>
                  <a:cs typeface="Arial" pitchFamily="34" charset="0"/>
                </a:rPr>
              </a:b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libri" pitchFamily="34" charset="0"/>
                  <a:cs typeface="Arial" pitchFamily="34" charset="0"/>
                </a:rPr>
                <a:t>Db error</a:t>
              </a:r>
              <a:endPara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41" name="AutoShape 2"/>
            <p:cNvCxnSpPr>
              <a:cxnSpLocks noChangeShapeType="1"/>
              <a:stCxn id="27" idx="3"/>
              <a:endCxn id="94217" idx="0"/>
            </p:cNvCxnSpPr>
            <p:nvPr/>
          </p:nvCxnSpPr>
          <p:spPr bwMode="auto">
            <a:xfrm>
              <a:off x="6005507" y="3167599"/>
              <a:ext cx="1389493" cy="268667"/>
            </a:xfrm>
            <a:prstGeom prst="bentConnector2">
              <a:avLst/>
            </a:prstGeom>
            <a:noFill/>
            <a:ln w="3810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53" name="Group 52"/>
          <p:cNvGrpSpPr/>
          <p:nvPr/>
        </p:nvGrpSpPr>
        <p:grpSpPr>
          <a:xfrm>
            <a:off x="6005507" y="4455067"/>
            <a:ext cx="2307493" cy="878933"/>
            <a:chOff x="6005507" y="4005133"/>
            <a:chExt cx="2307493" cy="878933"/>
          </a:xfrm>
        </p:grpSpPr>
        <p:sp>
          <p:nvSpPr>
            <p:cNvPr id="94213" name="AutoShape 5"/>
            <p:cNvSpPr>
              <a:spLocks noChangeArrowheads="1"/>
            </p:cNvSpPr>
            <p:nvPr/>
          </p:nvSpPr>
          <p:spPr bwMode="auto">
            <a:xfrm>
              <a:off x="6477000" y="4295466"/>
              <a:ext cx="1836000" cy="5886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lvl="0" algn="ctr" fontAlgn="base">
                <a:spcBef>
                  <a:spcPct val="0"/>
                </a:spcBef>
                <a:spcAft>
                  <a:spcPts val="1000"/>
                </a:spcAft>
              </a:pPr>
              <a:r>
                <a:rPr lang="en-GB" sz="1600" dirty="0" smtClean="0">
                  <a:solidFill>
                    <a:srgbClr val="C00000"/>
                  </a:solidFill>
                  <a:latin typeface="Calibri" pitchFamily="34" charset="0"/>
                  <a:cs typeface="Arial" pitchFamily="34" charset="0"/>
                </a:rPr>
                <a:t>Authorization error</a:t>
              </a:r>
              <a:br>
                <a:rPr lang="en-GB" sz="1600" dirty="0" smtClean="0">
                  <a:solidFill>
                    <a:srgbClr val="C00000"/>
                  </a:solidFill>
                  <a:latin typeface="Calibri" pitchFamily="34" charset="0"/>
                  <a:cs typeface="Arial" pitchFamily="34" charset="0"/>
                </a:rPr>
              </a:br>
              <a:r>
                <a:rPr lang="en-GB" sz="1600" dirty="0" smtClean="0">
                  <a:solidFill>
                    <a:srgbClr val="C00000"/>
                  </a:solidFill>
                  <a:latin typeface="Calibri" pitchFamily="34" charset="0"/>
                  <a:cs typeface="Arial" pitchFamily="34" charset="0"/>
                </a:rPr>
                <a:t>Timeout</a:t>
              </a:r>
              <a:endParaRPr lang="en-US" sz="36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45" name="AutoShape 2"/>
            <p:cNvCxnSpPr>
              <a:cxnSpLocks noChangeShapeType="1"/>
              <a:stCxn id="30" idx="3"/>
              <a:endCxn id="94213" idx="0"/>
            </p:cNvCxnSpPr>
            <p:nvPr/>
          </p:nvCxnSpPr>
          <p:spPr bwMode="auto">
            <a:xfrm>
              <a:off x="6005507" y="4005133"/>
              <a:ext cx="1389493" cy="290333"/>
            </a:xfrm>
            <a:prstGeom prst="bentConnector2">
              <a:avLst/>
            </a:prstGeom>
            <a:noFill/>
            <a:ln w="3810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</p:grpSp>
      <p:sp>
        <p:nvSpPr>
          <p:cNvPr id="56" name="TextBox 55"/>
          <p:cNvSpPr txBox="1"/>
          <p:nvPr/>
        </p:nvSpPr>
        <p:spPr>
          <a:xfrm>
            <a:off x="914400" y="914400"/>
            <a:ext cx="579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 smtClean="0">
                <a:latin typeface="+mj-lt"/>
                <a:cs typeface="Consolas" pitchFamily="49" charset="0"/>
              </a:rPr>
              <a:t>"As a user I want to update my name and email address"</a:t>
            </a:r>
            <a:br>
              <a:rPr lang="en-GB" sz="2000" i="1" dirty="0" smtClean="0">
                <a:latin typeface="+mj-lt"/>
                <a:cs typeface="Consolas" pitchFamily="49" charset="0"/>
              </a:rPr>
            </a:br>
            <a:endParaRPr lang="en-GB" sz="2000" i="1" dirty="0">
              <a:solidFill>
                <a:srgbClr val="C00000"/>
              </a:solidFill>
              <a:latin typeface="Conformity" pitchFamily="2" charset="0"/>
              <a:cs typeface="Consolas" pitchFamily="49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400800" y="1592934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Consolas" pitchFamily="49" charset="0"/>
                <a:cs typeface="Consolas" pitchFamily="49" charset="0"/>
              </a:rPr>
              <a:t>type Request = { </a:t>
            </a:r>
            <a:br>
              <a:rPr lang="en-GB" dirty="0" smtClean="0">
                <a:latin typeface="Consolas" pitchFamily="49" charset="0"/>
                <a:cs typeface="Consolas" pitchFamily="49" charset="0"/>
              </a:rPr>
            </a:br>
            <a:r>
              <a:rPr lang="en-GB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dirty="0" err="1" smtClean="0">
                <a:latin typeface="Consolas" pitchFamily="49" charset="0"/>
                <a:cs typeface="Consolas" pitchFamily="49" charset="0"/>
              </a:rPr>
              <a:t>userId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: </a:t>
            </a:r>
            <a:r>
              <a:rPr lang="en-GB" dirty="0" err="1" smtClean="0">
                <a:latin typeface="Consolas" pitchFamily="49" charset="0"/>
                <a:cs typeface="Consolas" pitchFamily="49" charset="0"/>
              </a:rPr>
              <a:t>int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; </a:t>
            </a:r>
            <a:br>
              <a:rPr lang="en-GB" dirty="0" smtClean="0">
                <a:latin typeface="Consolas" pitchFamily="49" charset="0"/>
                <a:cs typeface="Consolas" pitchFamily="49" charset="0"/>
              </a:rPr>
            </a:br>
            <a:r>
              <a:rPr lang="en-GB" dirty="0" smtClean="0">
                <a:latin typeface="Consolas" pitchFamily="49" charset="0"/>
                <a:cs typeface="Consolas" pitchFamily="49" charset="0"/>
              </a:rPr>
              <a:t>  name: string; </a:t>
            </a:r>
            <a:br>
              <a:rPr lang="en-GB" dirty="0" smtClean="0">
                <a:latin typeface="Consolas" pitchFamily="49" charset="0"/>
                <a:cs typeface="Consolas" pitchFamily="49" charset="0"/>
              </a:rPr>
            </a:br>
            <a:r>
              <a:rPr lang="en-GB" dirty="0" smtClean="0">
                <a:latin typeface="Consolas" pitchFamily="49" charset="0"/>
                <a:cs typeface="Consolas" pitchFamily="49" charset="0"/>
              </a:rPr>
              <a:t>  email: string }</a:t>
            </a:r>
            <a:endParaRPr lang="en-GB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14022" name="Picture 6" descr="sad fac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48450" y="914400"/>
            <a:ext cx="742950" cy="742950"/>
          </a:xfrm>
          <a:prstGeom prst="rect">
            <a:avLst/>
          </a:prstGeom>
          <a:noFill/>
        </p:spPr>
      </p:pic>
      <p:sp>
        <p:nvSpPr>
          <p:cNvPr id="29" name="TextBox 28"/>
          <p:cNvSpPr txBox="1"/>
          <p:nvPr/>
        </p:nvSpPr>
        <p:spPr>
          <a:xfrm>
            <a:off x="914400" y="1200090"/>
            <a:ext cx="579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rgbClr val="C00000"/>
                </a:solidFill>
                <a:latin typeface="Conformity" pitchFamily="2" charset="0"/>
                <a:cs typeface="Consolas" pitchFamily="49" charset="0"/>
              </a:rPr>
              <a:t>- and see sensible error messages when something goes wrong!</a:t>
            </a:r>
            <a:endParaRPr lang="en-GB" i="1" dirty="0">
              <a:solidFill>
                <a:srgbClr val="C00000"/>
              </a:solidFill>
              <a:latin typeface="Conformity" pitchFamily="2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Supervisory functions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295400" y="1752600"/>
            <a:ext cx="7162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Fitting other functions into this framework:</a:t>
            </a:r>
          </a:p>
          <a:p>
            <a:endParaRPr lang="en-GB" sz="2800" dirty="0" smtClean="0"/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Single track functions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Dead-end functions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Functions that throw exceptions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/>
              <a:t> </a:t>
            </a:r>
            <a:r>
              <a:rPr lang="en-GB" sz="2800" b="1" dirty="0" smtClean="0">
                <a:solidFill>
                  <a:srgbClr val="C00000"/>
                </a:solidFill>
              </a:rPr>
              <a:t>Supervisory functions</a:t>
            </a:r>
          </a:p>
          <a:p>
            <a:endParaRPr lang="en-GB" sz="2800" dirty="0" smtClean="0"/>
          </a:p>
          <a:p>
            <a:endParaRPr lang="en-GB" sz="2800" dirty="0" smtClean="0"/>
          </a:p>
          <a:p>
            <a:endParaRPr lang="en-GB" sz="2800" dirty="0" smtClean="0"/>
          </a:p>
          <a:p>
            <a:endParaRPr lang="en-GB" sz="2800" dirty="0"/>
          </a:p>
        </p:txBody>
      </p:sp>
      <p:sp>
        <p:nvSpPr>
          <p:cNvPr id="4" name="TextBox 3"/>
          <p:cNvSpPr txBox="1"/>
          <p:nvPr/>
        </p:nvSpPr>
        <p:spPr>
          <a:xfrm rot="21480000">
            <a:off x="4353519" y="4307902"/>
            <a:ext cx="3800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For when you need to handle *both* tracks – e.g. tracing, logging, etc.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Supervisory functions</a:t>
            </a:r>
            <a:endParaRPr lang="en-GB" dirty="0"/>
          </a:p>
        </p:txBody>
      </p:sp>
      <p:pic>
        <p:nvPicPr>
          <p:cNvPr id="12697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2200" y="1371600"/>
            <a:ext cx="4572000" cy="2032853"/>
          </a:xfrm>
          <a:prstGeom prst="rect">
            <a:avLst/>
          </a:prstGeom>
          <a:noFill/>
        </p:spPr>
      </p:pic>
      <p:sp>
        <p:nvSpPr>
          <p:cNvPr id="4" name="AutoShape 10"/>
          <p:cNvSpPr>
            <a:spLocks noChangeAspect="1" noChangeArrowheads="1"/>
          </p:cNvSpPr>
          <p:nvPr/>
        </p:nvSpPr>
        <p:spPr bwMode="auto">
          <a:xfrm>
            <a:off x="228600" y="19812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AutoShape 14"/>
          <p:cNvSpPr>
            <a:spLocks noChangeAspect="1" noChangeArrowheads="1"/>
          </p:cNvSpPr>
          <p:nvPr/>
        </p:nvSpPr>
        <p:spPr bwMode="auto">
          <a:xfrm>
            <a:off x="7159222" y="19050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11"/>
          <p:cNvSpPr>
            <a:spLocks noChangeArrowheads="1"/>
          </p:cNvSpPr>
          <p:nvPr/>
        </p:nvSpPr>
        <p:spPr bwMode="auto">
          <a:xfrm>
            <a:off x="4267200" y="3657600"/>
            <a:ext cx="3733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Slot for one-track function for Success</a:t>
            </a:r>
            <a:r>
              <a:rPr kumimoji="0" lang="en-GB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 </a:t>
            </a:r>
            <a:r>
              <a:rPr kumimoji="0" lang="en-GB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case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AutoShape 12"/>
          <p:cNvCxnSpPr>
            <a:cxnSpLocks noChangeShapeType="1"/>
          </p:cNvCxnSpPr>
          <p:nvPr/>
        </p:nvCxnSpPr>
        <p:spPr bwMode="auto">
          <a:xfrm flipH="1" flipV="1">
            <a:off x="5029200" y="2057400"/>
            <a:ext cx="465138" cy="153670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8" name="Rectangle 11"/>
          <p:cNvSpPr>
            <a:spLocks noChangeArrowheads="1"/>
          </p:cNvSpPr>
          <p:nvPr/>
        </p:nvSpPr>
        <p:spPr bwMode="auto">
          <a:xfrm>
            <a:off x="1981200" y="4419600"/>
            <a:ext cx="3733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Slot for one-track function for Failure </a:t>
            </a:r>
            <a:r>
              <a:rPr kumimoji="0" lang="en-GB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case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AutoShape 12"/>
          <p:cNvCxnSpPr>
            <a:cxnSpLocks noChangeShapeType="1"/>
          </p:cNvCxnSpPr>
          <p:nvPr/>
        </p:nvCxnSpPr>
        <p:spPr bwMode="auto">
          <a:xfrm flipV="1">
            <a:off x="3208338" y="3048000"/>
            <a:ext cx="1058862" cy="130810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Putting it all together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Putting it all together</a:t>
            </a:r>
            <a:endParaRPr lang="en-GB" dirty="0"/>
          </a:p>
        </p:txBody>
      </p:sp>
      <p:grpSp>
        <p:nvGrpSpPr>
          <p:cNvPr id="84" name="Group 83"/>
          <p:cNvGrpSpPr/>
          <p:nvPr/>
        </p:nvGrpSpPr>
        <p:grpSpPr>
          <a:xfrm>
            <a:off x="457201" y="1844874"/>
            <a:ext cx="1618182" cy="948589"/>
            <a:chOff x="457201" y="1844874"/>
            <a:chExt cx="1618182" cy="948589"/>
          </a:xfrm>
        </p:grpSpPr>
        <p:pic>
          <p:nvPicPr>
            <p:cNvPr id="59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57201" y="1994901"/>
              <a:ext cx="1618182" cy="686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Rectangle 59"/>
            <p:cNvSpPr/>
            <p:nvPr/>
          </p:nvSpPr>
          <p:spPr>
            <a:xfrm>
              <a:off x="791997" y="1844874"/>
              <a:ext cx="1054476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smtClean="0">
                  <a:solidFill>
                    <a:schemeClr val="tx1"/>
                  </a:solidFill>
                </a:rPr>
                <a:t>Validate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3040642" y="1447799"/>
            <a:ext cx="1880508" cy="1344688"/>
            <a:chOff x="3040642" y="1447799"/>
            <a:chExt cx="1880508" cy="1344688"/>
          </a:xfrm>
        </p:grpSpPr>
        <p:pic>
          <p:nvPicPr>
            <p:cNvPr id="6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040642" y="1564902"/>
              <a:ext cx="1880508" cy="11569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5" name="Rectangle 64"/>
            <p:cNvSpPr/>
            <p:nvPr/>
          </p:nvSpPr>
          <p:spPr>
            <a:xfrm>
              <a:off x="3470367" y="1509102"/>
              <a:ext cx="1054476" cy="1283385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</a:rPr>
                <a:t>UpdateDb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  <p:grpSp>
          <p:nvGrpSpPr>
            <p:cNvPr id="66" name="Group 65"/>
            <p:cNvGrpSpPr/>
            <p:nvPr/>
          </p:nvGrpSpPr>
          <p:grpSpPr>
            <a:xfrm rot="20280000">
              <a:off x="4786752" y="1447799"/>
              <a:ext cx="52442" cy="447752"/>
              <a:chOff x="5414785" y="2590800"/>
              <a:chExt cx="71615" cy="611453"/>
            </a:xfrm>
          </p:grpSpPr>
          <p:cxnSp>
            <p:nvCxnSpPr>
              <p:cNvPr id="72" name="Straight Connector 71"/>
              <p:cNvCxnSpPr/>
              <p:nvPr/>
            </p:nvCxnSpPr>
            <p:spPr>
              <a:xfrm flipH="1">
                <a:off x="5414785" y="2592653"/>
                <a:ext cx="0" cy="60960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H="1">
                <a:off x="5486400" y="2590800"/>
                <a:ext cx="0" cy="60960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Group 82"/>
          <p:cNvGrpSpPr/>
          <p:nvPr/>
        </p:nvGrpSpPr>
        <p:grpSpPr>
          <a:xfrm>
            <a:off x="4931613" y="1844874"/>
            <a:ext cx="1618182" cy="948589"/>
            <a:chOff x="4931613" y="1844874"/>
            <a:chExt cx="1618182" cy="948589"/>
          </a:xfrm>
        </p:grpSpPr>
        <p:pic>
          <p:nvPicPr>
            <p:cNvPr id="67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931613" y="1994901"/>
              <a:ext cx="1618182" cy="686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8" name="Rectangle 67"/>
            <p:cNvSpPr/>
            <p:nvPr/>
          </p:nvSpPr>
          <p:spPr>
            <a:xfrm>
              <a:off x="5255947" y="1844874"/>
              <a:ext cx="1054476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</a:rPr>
                <a:t>SendEmail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1963784" y="1574421"/>
            <a:ext cx="1339185" cy="1219042"/>
            <a:chOff x="1963784" y="1574421"/>
            <a:chExt cx="1339185" cy="1219042"/>
          </a:xfrm>
        </p:grpSpPr>
        <p:pic>
          <p:nvPicPr>
            <p:cNvPr id="61" name="Picture 2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218712" y="2402867"/>
              <a:ext cx="805260" cy="1955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2" name="Picture 3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2207208" y="2091871"/>
              <a:ext cx="816764" cy="1993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3" name="Rectangle 62"/>
            <p:cNvSpPr/>
            <p:nvPr/>
          </p:nvSpPr>
          <p:spPr>
            <a:xfrm>
              <a:off x="2298580" y="1844874"/>
              <a:ext cx="613793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963784" y="1574421"/>
              <a:ext cx="13391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err="1" smtClean="0"/>
                <a:t>Canonicalize</a:t>
              </a:r>
              <a:endParaRPr lang="en-GB" sz="1400" dirty="0"/>
            </a:p>
          </p:txBody>
        </p:sp>
      </p:grpSp>
      <p:grpSp>
        <p:nvGrpSpPr>
          <p:cNvPr id="75" name="Group 33"/>
          <p:cNvGrpSpPr/>
          <p:nvPr/>
        </p:nvGrpSpPr>
        <p:grpSpPr>
          <a:xfrm>
            <a:off x="-549739" y="2221467"/>
            <a:ext cx="2073739" cy="1436133"/>
            <a:chOff x="2127561" y="3526587"/>
            <a:chExt cx="2073739" cy="1436133"/>
          </a:xfrm>
        </p:grpSpPr>
        <p:sp>
          <p:nvSpPr>
            <p:cNvPr id="76" name="TextBox 75"/>
            <p:cNvSpPr txBox="1"/>
            <p:nvPr/>
          </p:nvSpPr>
          <p:spPr>
            <a:xfrm>
              <a:off x="3515500" y="4593388"/>
              <a:ext cx="685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Input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77" name="Freeform 76"/>
            <p:cNvSpPr/>
            <p:nvPr/>
          </p:nvSpPr>
          <p:spPr>
            <a:xfrm rot="10800000">
              <a:off x="2127561" y="3526587"/>
              <a:ext cx="1692740" cy="990602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77599" h="990602">
                  <a:moveTo>
                    <a:pt x="0" y="0"/>
                  </a:moveTo>
                  <a:cubicBezTo>
                    <a:pt x="581894" y="395514"/>
                    <a:pt x="6577599" y="605973"/>
                    <a:pt x="2960968" y="990602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6705600" y="2209800"/>
            <a:ext cx="1126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Output??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grpSp>
        <p:nvGrpSpPr>
          <p:cNvPr id="87" name="Group 86"/>
          <p:cNvGrpSpPr/>
          <p:nvPr/>
        </p:nvGrpSpPr>
        <p:grpSpPr>
          <a:xfrm>
            <a:off x="6029169" y="2667000"/>
            <a:ext cx="2743200" cy="1623065"/>
            <a:chOff x="6029169" y="2667000"/>
            <a:chExt cx="2743200" cy="1623065"/>
          </a:xfrm>
        </p:grpSpPr>
        <p:sp>
          <p:nvSpPr>
            <p:cNvPr id="85" name="TextBox 84"/>
            <p:cNvSpPr txBox="1"/>
            <p:nvPr/>
          </p:nvSpPr>
          <p:spPr>
            <a:xfrm rot="120000">
              <a:off x="6029169" y="3705290"/>
              <a:ext cx="2743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 smtClean="0">
                  <a:solidFill>
                    <a:srgbClr val="C00000"/>
                  </a:solidFill>
                  <a:latin typeface="Conformity" pitchFamily="2" charset="0"/>
                </a:rPr>
                <a:t>your browser doesn't understand two-track types!</a:t>
              </a:r>
              <a:endParaRPr lang="en-GB" sz="1600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86" name="Freeform 85"/>
            <p:cNvSpPr/>
            <p:nvPr/>
          </p:nvSpPr>
          <p:spPr>
            <a:xfrm rot="10800000" flipH="1">
              <a:off x="7239000" y="2667000"/>
              <a:ext cx="414370" cy="10668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8650257"/>
                <a:gd name="connsiteY0" fmla="*/ 0 h 457200"/>
                <a:gd name="connsiteX1" fmla="*/ 5033627 w 8650257"/>
                <a:gd name="connsiteY1" fmla="*/ 457200 h 457200"/>
                <a:gd name="connsiteX0" fmla="*/ 0 w 8650257"/>
                <a:gd name="connsiteY0" fmla="*/ 470477 h 927677"/>
                <a:gd name="connsiteX1" fmla="*/ 5033627 w 8650257"/>
                <a:gd name="connsiteY1" fmla="*/ 927677 h 927677"/>
                <a:gd name="connsiteX0" fmla="*/ 0 w 5097109"/>
                <a:gd name="connsiteY0" fmla="*/ 1299029 h 1299029"/>
                <a:gd name="connsiteX1" fmla="*/ 1480478 w 5097109"/>
                <a:gd name="connsiteY1" fmla="*/ 384629 h 1299029"/>
                <a:gd name="connsiteX0" fmla="*/ 0 w 1906242"/>
                <a:gd name="connsiteY0" fmla="*/ 914400 h 914400"/>
                <a:gd name="connsiteX1" fmla="*/ 1480478 w 1906242"/>
                <a:gd name="connsiteY1" fmla="*/ 0 h 914400"/>
                <a:gd name="connsiteX0" fmla="*/ 0 w 1610146"/>
                <a:gd name="connsiteY0" fmla="*/ 1066800 h 1066800"/>
                <a:gd name="connsiteX1" fmla="*/ 1184383 w 1610146"/>
                <a:gd name="connsiteY1" fmla="*/ 0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10146" h="1066800">
                  <a:moveTo>
                    <a:pt x="0" y="1066800"/>
                  </a:moveTo>
                  <a:cubicBezTo>
                    <a:pt x="156911" y="596323"/>
                    <a:pt x="1610147" y="275173"/>
                    <a:pt x="1184383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Putting it all together</a:t>
            </a:r>
            <a:endParaRPr lang="en-GB" dirty="0"/>
          </a:p>
        </p:txBody>
      </p:sp>
      <p:grpSp>
        <p:nvGrpSpPr>
          <p:cNvPr id="2" name="Group 38"/>
          <p:cNvGrpSpPr/>
          <p:nvPr/>
        </p:nvGrpSpPr>
        <p:grpSpPr>
          <a:xfrm>
            <a:off x="457201" y="1447799"/>
            <a:ext cx="7948742" cy="1345664"/>
            <a:chOff x="457200" y="3962400"/>
            <a:chExt cx="10854856" cy="1837648"/>
          </a:xfrm>
        </p:grpSpPr>
        <p:pic>
          <p:nvPicPr>
            <p:cNvPr id="25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57200" y="4709526"/>
              <a:ext cx="2209800" cy="9381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6" name="Rectangle 25"/>
            <p:cNvSpPr/>
            <p:nvPr/>
          </p:nvSpPr>
          <p:spPr>
            <a:xfrm>
              <a:off x="914400" y="4504648"/>
              <a:ext cx="1440000" cy="1295400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smtClean="0">
                  <a:solidFill>
                    <a:schemeClr val="tx1"/>
                  </a:solidFill>
                </a:rPr>
                <a:t>Validate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  <p:pic>
          <p:nvPicPr>
            <p:cNvPr id="27" name="Picture 2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2862732" y="5266648"/>
              <a:ext cx="1099668" cy="2670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847022" y="4841949"/>
              <a:ext cx="1115378" cy="2722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Rectangle 28"/>
            <p:cNvSpPr/>
            <p:nvPr/>
          </p:nvSpPr>
          <p:spPr>
            <a:xfrm>
              <a:off x="2971800" y="4504648"/>
              <a:ext cx="838200" cy="1295400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3985165" y="4122316"/>
              <a:ext cx="2568035" cy="15799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Rectangle 31"/>
            <p:cNvSpPr/>
            <p:nvPr/>
          </p:nvSpPr>
          <p:spPr>
            <a:xfrm>
              <a:off x="4572000" y="4046116"/>
              <a:ext cx="1440000" cy="1752600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</a:rPr>
                <a:t>UpdateDb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  <p:grpSp>
          <p:nvGrpSpPr>
            <p:cNvPr id="3" name="Group 32"/>
            <p:cNvGrpSpPr/>
            <p:nvPr/>
          </p:nvGrpSpPr>
          <p:grpSpPr>
            <a:xfrm rot="20280000">
              <a:off x="6369665" y="3962400"/>
              <a:ext cx="71615" cy="611453"/>
              <a:chOff x="5414785" y="2590800"/>
              <a:chExt cx="71615" cy="611453"/>
            </a:xfrm>
          </p:grpSpPr>
          <p:cxnSp>
            <p:nvCxnSpPr>
              <p:cNvPr id="36" name="Straight Connector 35"/>
              <p:cNvCxnSpPr/>
              <p:nvPr/>
            </p:nvCxnSpPr>
            <p:spPr>
              <a:xfrm flipH="1">
                <a:off x="5414785" y="2592653"/>
                <a:ext cx="0" cy="60960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 flipH="1">
                <a:off x="5486400" y="2590800"/>
                <a:ext cx="0" cy="60960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4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567488" y="4709526"/>
              <a:ext cx="2209800" cy="9381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Rectangle 34"/>
            <p:cNvSpPr/>
            <p:nvPr/>
          </p:nvSpPr>
          <p:spPr>
            <a:xfrm>
              <a:off x="7010400" y="4504648"/>
              <a:ext cx="1440000" cy="1295400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</a:rPr>
                <a:t>SendEmail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  <p:pic>
          <p:nvPicPr>
            <p:cNvPr id="224258" name="Picture 2"/>
            <p:cNvPicPr>
              <a:picLocks noChangeAspect="1" noChangeArrowheads="1"/>
            </p:cNvPicPr>
            <p:nvPr/>
          </p:nvPicPr>
          <p:blipFill>
            <a:blip r:embed="rId7" cstate="print"/>
            <a:srcRect l="9642" r="3575"/>
            <a:stretch>
              <a:fillRect/>
            </a:stretch>
          </p:blipFill>
          <p:spPr bwMode="auto">
            <a:xfrm>
              <a:off x="8885997" y="4635318"/>
              <a:ext cx="2426059" cy="11217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extBox 29"/>
            <p:cNvSpPr txBox="1"/>
            <p:nvPr/>
          </p:nvSpPr>
          <p:spPr>
            <a:xfrm>
              <a:off x="2514600" y="4135316"/>
              <a:ext cx="1828800" cy="420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err="1" smtClean="0"/>
                <a:t>Canonicalize</a:t>
              </a:r>
              <a:endParaRPr lang="en-GB" sz="1400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9198175" y="4482698"/>
              <a:ext cx="1873066" cy="1295400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  <a:cs typeface="Consolas" pitchFamily="49" charset="0"/>
                </a:rPr>
                <a:t>returnMessage</a:t>
              </a:r>
              <a:endParaRPr lang="en-GB" sz="16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3"/>
          <p:cNvGrpSpPr/>
          <p:nvPr/>
        </p:nvGrpSpPr>
        <p:grpSpPr>
          <a:xfrm>
            <a:off x="-549739" y="2221467"/>
            <a:ext cx="2073739" cy="1436133"/>
            <a:chOff x="2127561" y="3526587"/>
            <a:chExt cx="2073739" cy="1436133"/>
          </a:xfrm>
        </p:grpSpPr>
        <p:sp>
          <p:nvSpPr>
            <p:cNvPr id="39" name="TextBox 38"/>
            <p:cNvSpPr txBox="1"/>
            <p:nvPr/>
          </p:nvSpPr>
          <p:spPr>
            <a:xfrm>
              <a:off x="3515500" y="4593388"/>
              <a:ext cx="685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Input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 rot="10800000">
              <a:off x="2127561" y="3526587"/>
              <a:ext cx="1692740" cy="990602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77599" h="990602">
                  <a:moveTo>
                    <a:pt x="0" y="0"/>
                  </a:moveTo>
                  <a:cubicBezTo>
                    <a:pt x="581894" y="395514"/>
                    <a:pt x="6577599" y="605973"/>
                    <a:pt x="2960968" y="990602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2" name="Group 33"/>
          <p:cNvGrpSpPr/>
          <p:nvPr/>
        </p:nvGrpSpPr>
        <p:grpSpPr>
          <a:xfrm>
            <a:off x="7696200" y="2209800"/>
            <a:ext cx="1768937" cy="1436132"/>
            <a:chOff x="3727761" y="2840787"/>
            <a:chExt cx="1768937" cy="1436132"/>
          </a:xfrm>
        </p:grpSpPr>
        <p:sp>
          <p:nvSpPr>
            <p:cNvPr id="43" name="TextBox 42"/>
            <p:cNvSpPr txBox="1"/>
            <p:nvPr/>
          </p:nvSpPr>
          <p:spPr>
            <a:xfrm>
              <a:off x="3727761" y="3907587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Output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44" name="Freeform 43"/>
            <p:cNvSpPr/>
            <p:nvPr/>
          </p:nvSpPr>
          <p:spPr>
            <a:xfrm rot="10800000" flipH="1">
              <a:off x="4032561" y="2840787"/>
              <a:ext cx="1464137" cy="10668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89300" h="1066800">
                  <a:moveTo>
                    <a:pt x="0" y="0"/>
                  </a:moveTo>
                  <a:cubicBezTo>
                    <a:pt x="581894" y="395514"/>
                    <a:pt x="5689301" y="682171"/>
                    <a:pt x="2072670" y="1066800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762000" y="3705761"/>
            <a:ext cx="7696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err="1" smtClean="0">
                <a:latin typeface="Consolas" pitchFamily="49" charset="0"/>
                <a:cs typeface="Consolas" pitchFamily="49" charset="0"/>
              </a:rPr>
              <a:t>returnMessage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result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match result with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obj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-&gt; OK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obj.ToJson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msg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-&gt;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BadRequest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msg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Putting it all together - review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1295400"/>
            <a:ext cx="8458200" cy="2019693"/>
          </a:xfrm>
          <a:prstGeom prst="rect">
            <a:avLst/>
          </a:prstGeom>
          <a:noFill/>
          <a:ln w="127000" cmpd="thinThick">
            <a:noFill/>
          </a:ln>
        </p:spPr>
        <p:txBody>
          <a:bodyPr wrap="square" lIns="360000" tIns="360000" rIns="360000" bIns="360000" rtlCol="0">
            <a:spAutoFit/>
          </a:bodyPr>
          <a:lstStyle/>
          <a:p>
            <a:r>
              <a:rPr lang="en-GB" sz="2800" dirty="0" smtClean="0">
                <a:latin typeface="+mj-lt"/>
              </a:rPr>
              <a:t>The "two-track" framework is a useful approach for most use-cases.</a:t>
            </a:r>
          </a:p>
          <a:p>
            <a:endParaRPr lang="en-GB" sz="2800" dirty="0">
              <a:latin typeface="+mj-lt"/>
            </a:endParaRPr>
          </a:p>
        </p:txBody>
      </p:sp>
      <p:grpSp>
        <p:nvGrpSpPr>
          <p:cNvPr id="13" name="Group 33"/>
          <p:cNvGrpSpPr/>
          <p:nvPr/>
        </p:nvGrpSpPr>
        <p:grpSpPr>
          <a:xfrm>
            <a:off x="4038600" y="838200"/>
            <a:ext cx="3962400" cy="838200"/>
            <a:chOff x="5327961" y="2002587"/>
            <a:chExt cx="3962400" cy="838200"/>
          </a:xfrm>
        </p:grpSpPr>
        <p:sp>
          <p:nvSpPr>
            <p:cNvPr id="14" name="TextBox 13"/>
            <p:cNvSpPr txBox="1"/>
            <p:nvPr/>
          </p:nvSpPr>
          <p:spPr>
            <a:xfrm>
              <a:off x="6470961" y="2002587"/>
              <a:ext cx="281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You can fit most functions into this model.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5" name="Freeform 14"/>
            <p:cNvSpPr/>
            <p:nvPr/>
          </p:nvSpPr>
          <p:spPr>
            <a:xfrm rot="10800000" flipH="1">
              <a:off x="5327961" y="2154987"/>
              <a:ext cx="1219200" cy="6858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37531" h="685800">
                  <a:moveTo>
                    <a:pt x="0" y="0"/>
                  </a:moveTo>
                  <a:cubicBezTo>
                    <a:pt x="581894" y="395514"/>
                    <a:pt x="740270" y="660400"/>
                    <a:pt x="4737531" y="685800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" name="Group 33"/>
          <p:cNvGrpSpPr/>
          <p:nvPr/>
        </p:nvGrpSpPr>
        <p:grpSpPr>
          <a:xfrm>
            <a:off x="3124200" y="2438400"/>
            <a:ext cx="3429000" cy="951131"/>
            <a:chOff x="5861361" y="2307387"/>
            <a:chExt cx="3429000" cy="951131"/>
          </a:xfrm>
        </p:grpSpPr>
        <p:sp>
          <p:nvSpPr>
            <p:cNvPr id="17" name="TextBox 16"/>
            <p:cNvSpPr txBox="1"/>
            <p:nvPr/>
          </p:nvSpPr>
          <p:spPr>
            <a:xfrm rot="21412028">
              <a:off x="6470961" y="2612187"/>
              <a:ext cx="281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Not a solution for everything, but a good starting point.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8" name="Freeform 17"/>
            <p:cNvSpPr/>
            <p:nvPr/>
          </p:nvSpPr>
          <p:spPr>
            <a:xfrm rot="10800000" flipH="1" flipV="1">
              <a:off x="5861361" y="2307387"/>
              <a:ext cx="685800" cy="5334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37531" h="685800">
                  <a:moveTo>
                    <a:pt x="0" y="0"/>
                  </a:moveTo>
                  <a:cubicBezTo>
                    <a:pt x="581894" y="395514"/>
                    <a:pt x="740270" y="660400"/>
                    <a:pt x="4737531" y="685800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Putting it all together - review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1295400"/>
            <a:ext cx="8458200" cy="2019693"/>
          </a:xfrm>
          <a:prstGeom prst="rect">
            <a:avLst/>
          </a:prstGeom>
          <a:noFill/>
          <a:ln w="127000" cmpd="thinThick">
            <a:noFill/>
          </a:ln>
        </p:spPr>
        <p:txBody>
          <a:bodyPr wrap="square" lIns="360000" tIns="360000" rIns="360000" bIns="360000" rtlCol="0">
            <a:spAutoFit/>
          </a:bodyPr>
          <a:lstStyle/>
          <a:p>
            <a:r>
              <a:rPr lang="en-GB" sz="2800" dirty="0" smtClean="0">
                <a:latin typeface="+mj-lt"/>
              </a:rPr>
              <a:t>The "two-track" framework is a useful approach for most use-cases.</a:t>
            </a:r>
          </a:p>
          <a:p>
            <a:endParaRPr lang="en-GB" sz="2800" dirty="0">
              <a:latin typeface="+mj-lt"/>
            </a:endParaRPr>
          </a:p>
        </p:txBody>
      </p:sp>
      <p:grpSp>
        <p:nvGrpSpPr>
          <p:cNvPr id="3" name="Group 5"/>
          <p:cNvGrpSpPr/>
          <p:nvPr/>
        </p:nvGrpSpPr>
        <p:grpSpPr>
          <a:xfrm>
            <a:off x="685800" y="3258400"/>
            <a:ext cx="3428985" cy="2228000"/>
            <a:chOff x="304800" y="3962400"/>
            <a:chExt cx="3428985" cy="2228000"/>
          </a:xfrm>
        </p:grpSpPr>
        <p:sp>
          <p:nvSpPr>
            <p:cNvPr id="7" name="TextBox 6"/>
            <p:cNvSpPr txBox="1"/>
            <p:nvPr/>
          </p:nvSpPr>
          <p:spPr>
            <a:xfrm>
              <a:off x="304800" y="3962400"/>
              <a:ext cx="32766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let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updateCustomer</a:t>
              </a:r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= </a:t>
              </a:r>
            </a:p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receiveRequest</a:t>
              </a:r>
              <a:endParaRPr lang="en-GB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 &gt;&gt;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validateRequest</a:t>
              </a:r>
              <a:endParaRPr lang="en-GB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 &gt;&gt;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updateDbFromRequest</a:t>
              </a:r>
              <a:endParaRPr lang="en-GB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 &gt;&gt;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sendEmail</a:t>
              </a:r>
              <a:endParaRPr lang="en-GB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 &gt;&gt;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returnMessage</a:t>
              </a:r>
              <a:endParaRPr lang="en-GB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 rot="60000">
              <a:off x="307762" y="5821068"/>
              <a:ext cx="34260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Before – without error handling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</p:grpSp>
      <p:grpSp>
        <p:nvGrpSpPr>
          <p:cNvPr id="5" name="Group 8"/>
          <p:cNvGrpSpPr/>
          <p:nvPr/>
        </p:nvGrpSpPr>
        <p:grpSpPr>
          <a:xfrm>
            <a:off x="4724385" y="3258400"/>
            <a:ext cx="4191000" cy="2151799"/>
            <a:chOff x="4800600" y="3962400"/>
            <a:chExt cx="4191000" cy="2151799"/>
          </a:xfrm>
        </p:grpSpPr>
        <p:sp>
          <p:nvSpPr>
            <p:cNvPr id="10" name="TextBox 9"/>
            <p:cNvSpPr txBox="1"/>
            <p:nvPr/>
          </p:nvSpPr>
          <p:spPr>
            <a:xfrm>
              <a:off x="4800600" y="3962400"/>
              <a:ext cx="41910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let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updateCustomer</a:t>
              </a:r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= </a:t>
              </a:r>
            </a:p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receiveRequest</a:t>
              </a:r>
              <a:endParaRPr lang="en-GB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 &gt;&gt;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validateRequest</a:t>
              </a:r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</a:t>
              </a:r>
            </a:p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 &gt;&gt;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updateDbFromRequest</a:t>
              </a:r>
              <a:endParaRPr lang="en-GB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 &gt;&gt;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sendEmail</a:t>
              </a:r>
              <a:endParaRPr lang="en-GB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dirty="0" smtClean="0">
                  <a:latin typeface="Consolas" pitchFamily="49" charset="0"/>
                  <a:cs typeface="Consolas" pitchFamily="49" charset="0"/>
                </a:rPr>
                <a:t>  &gt;&gt; </a:t>
              </a:r>
              <a:r>
                <a:rPr lang="en-GB" dirty="0" err="1" smtClean="0">
                  <a:latin typeface="Consolas" pitchFamily="49" charset="0"/>
                  <a:cs typeface="Consolas" pitchFamily="49" charset="0"/>
                </a:rPr>
                <a:t>returnMessage</a:t>
              </a:r>
              <a:endParaRPr lang="en-GB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 rot="21540000" flipH="1">
              <a:off x="5260762" y="5744867"/>
              <a:ext cx="34260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After – with error handling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 flipH="1">
            <a:off x="688554" y="2827344"/>
            <a:ext cx="5938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  <a:cs typeface="Consolas" pitchFamily="49" charset="0"/>
              </a:rPr>
              <a:t>Let's look at the code -- before and after adding error handling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grpSp>
        <p:nvGrpSpPr>
          <p:cNvPr id="19" name="Group 33"/>
          <p:cNvGrpSpPr/>
          <p:nvPr/>
        </p:nvGrpSpPr>
        <p:grpSpPr>
          <a:xfrm>
            <a:off x="6316615" y="4724400"/>
            <a:ext cx="2819400" cy="1589099"/>
            <a:chOff x="6996376" y="1545387"/>
            <a:chExt cx="2819400" cy="1589099"/>
          </a:xfrm>
        </p:grpSpPr>
        <p:sp>
          <p:nvSpPr>
            <p:cNvPr id="20" name="TextBox 19"/>
            <p:cNvSpPr txBox="1"/>
            <p:nvPr/>
          </p:nvSpPr>
          <p:spPr>
            <a:xfrm rot="21412028">
              <a:off x="6996376" y="2765154"/>
              <a:ext cx="2819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Still clean and elegant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1" name="Freeform 20"/>
            <p:cNvSpPr/>
            <p:nvPr/>
          </p:nvSpPr>
          <p:spPr>
            <a:xfrm rot="10800000" flipH="1" flipV="1">
              <a:off x="8375961" y="1545387"/>
              <a:ext cx="692556" cy="12192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0 w 5310594"/>
                <a:gd name="connsiteY0" fmla="*/ 0 h 685800"/>
                <a:gd name="connsiteX1" fmla="*/ 4737531 w 5310594"/>
                <a:gd name="connsiteY1" fmla="*/ 685800 h 685800"/>
                <a:gd name="connsiteX0" fmla="*/ 0 w 4784202"/>
                <a:gd name="connsiteY0" fmla="*/ 0 h 1567543"/>
                <a:gd name="connsiteX1" fmla="*/ 4211139 w 4784202"/>
                <a:gd name="connsiteY1" fmla="*/ 1567543 h 156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84202" h="1567543">
                  <a:moveTo>
                    <a:pt x="0" y="0"/>
                  </a:moveTo>
                  <a:cubicBezTo>
                    <a:pt x="2476911" y="222623"/>
                    <a:pt x="4784202" y="1131816"/>
                    <a:pt x="4211139" y="1567543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Comic Interlude</a:t>
            </a:r>
            <a:endParaRPr lang="en-GB" dirty="0"/>
          </a:p>
        </p:txBody>
      </p:sp>
      <p:pic>
        <p:nvPicPr>
          <p:cNvPr id="264194" name="Picture 2" descr="http://4.bp.blogspot.com/-i8kTE2lJJbY/Thmf8yjhdgI/AAAAAAAAD9Y/Dwy-um2afMA/s1600/Thomas%2Bthe%2Btank%2Bengine%2Band%2Bfriends%2BSalty%2Bthe%2Bdockyard%2Bdiesel%2Bin%2BDay%2Bof%2Bthe%2Bdiesels%2BCGI%2Bfilm%2Bfor%2Bkid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2133600" y="2209800"/>
            <a:ext cx="4762500" cy="3171826"/>
          </a:xfrm>
          <a:prstGeom prst="rect">
            <a:avLst/>
          </a:prstGeom>
          <a:noFill/>
        </p:spPr>
      </p:pic>
      <p:sp>
        <p:nvSpPr>
          <p:cNvPr id="5" name="Oval Callout 4"/>
          <p:cNvSpPr/>
          <p:nvPr/>
        </p:nvSpPr>
        <p:spPr>
          <a:xfrm>
            <a:off x="609600" y="990600"/>
            <a:ext cx="3352800" cy="838200"/>
          </a:xfrm>
          <a:prstGeom prst="wedgeEllipseCallout">
            <a:avLst>
              <a:gd name="adj1" fmla="val 17670"/>
              <a:gd name="adj2" fmla="val 132231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Why can't a steam locomotive sit down?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Oval Callout 5"/>
          <p:cNvSpPr/>
          <p:nvPr/>
        </p:nvSpPr>
        <p:spPr>
          <a:xfrm>
            <a:off x="6019800" y="1143000"/>
            <a:ext cx="2895600" cy="1066800"/>
          </a:xfrm>
          <a:prstGeom prst="wedgeEllipseCallout">
            <a:avLst>
              <a:gd name="adj1" fmla="val -49964"/>
              <a:gd name="adj2" fmla="val 130912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 smtClean="0"/>
              <a:t>I don't know, </a:t>
            </a:r>
            <a:br>
              <a:rPr lang="en-GB" sz="1600" dirty="0" smtClean="0"/>
            </a:br>
            <a:r>
              <a:rPr lang="en-GB" sz="1600" dirty="0" smtClean="0"/>
              <a:t>w</a:t>
            </a:r>
            <a:r>
              <a:rPr lang="en-GB" sz="1600" dirty="0" smtClean="0">
                <a:solidFill>
                  <a:schemeClr val="tx1"/>
                </a:solidFill>
              </a:rPr>
              <a:t>hy can't a steam locomotive sit down?</a:t>
            </a:r>
            <a:endParaRPr lang="en-GB" sz="1600" dirty="0" smtClean="0"/>
          </a:p>
        </p:txBody>
      </p:sp>
      <p:sp>
        <p:nvSpPr>
          <p:cNvPr id="8" name="Oval Callout 7"/>
          <p:cNvSpPr/>
          <p:nvPr/>
        </p:nvSpPr>
        <p:spPr>
          <a:xfrm>
            <a:off x="152400" y="3962400"/>
            <a:ext cx="1905000" cy="914400"/>
          </a:xfrm>
          <a:prstGeom prst="wedgeEllipseCallout">
            <a:avLst>
              <a:gd name="adj1" fmla="val 83855"/>
              <a:gd name="adj2" fmla="val -68113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Because it has a tender behind!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62200" y="1752600"/>
            <a:ext cx="52578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Extending the framework:</a:t>
            </a:r>
          </a:p>
          <a:p>
            <a:endParaRPr lang="en-GB" sz="2800" dirty="0" smtClean="0"/>
          </a:p>
          <a:p>
            <a:pPr marL="0" lvl="1">
              <a:buFont typeface="Arial" pitchFamily="34" charset="0"/>
              <a:buChar char="•"/>
            </a:pPr>
            <a:r>
              <a:rPr lang="en-GB" sz="3200" dirty="0" smtClean="0"/>
              <a:t> Designing for errors</a:t>
            </a:r>
          </a:p>
          <a:p>
            <a:pPr marL="0" lvl="1">
              <a:buFont typeface="Arial" pitchFamily="34" charset="0"/>
              <a:buChar char="•"/>
            </a:pPr>
            <a:r>
              <a:rPr lang="en-GB" sz="3200" dirty="0" smtClean="0"/>
              <a:t> Parallel tracks</a:t>
            </a:r>
          </a:p>
          <a:p>
            <a:pPr marL="0" lvl="1">
              <a:buFont typeface="Arial" pitchFamily="34" charset="0"/>
              <a:buChar char="•"/>
            </a:pPr>
            <a:r>
              <a:rPr lang="en-GB" sz="3200" dirty="0" smtClean="0"/>
              <a:t> Domain events</a:t>
            </a:r>
            <a:endParaRPr lang="en-GB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Designing for errors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Unhappy paths are requirements too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Imperative code with error handling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750868"/>
            <a:ext cx="8077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string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UpdateCustomerWithErrorHandling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{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request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receiveRequest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canonicalizeEmail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db.updateDbFromRequest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smtpServer.sendEmail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request.Email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)</a:t>
            </a:r>
            <a:endParaRPr lang="en-GB" sz="1600" dirty="0" smtClean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  <a:p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return "OK";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GB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Designing for errors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0668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err="1" smtClean="0">
                <a:latin typeface="Consolas" pitchFamily="49" charset="0"/>
                <a:cs typeface="Consolas" pitchFamily="49" charset="0"/>
              </a:rPr>
              <a:t>validateInput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 =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if input.name = ""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"Name must not be blank"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else if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input.email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""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"Email must not be blank"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else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  // happy path</a:t>
            </a:r>
          </a:p>
          <a:p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14400" y="3581400"/>
            <a:ext cx="6705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type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&lt;'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TEntity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&gt;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'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TEntity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string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7" name="Group 33"/>
          <p:cNvGrpSpPr/>
          <p:nvPr/>
        </p:nvGrpSpPr>
        <p:grpSpPr>
          <a:xfrm>
            <a:off x="4038600" y="4572000"/>
            <a:ext cx="3200400" cy="902732"/>
            <a:chOff x="5632762" y="935788"/>
            <a:chExt cx="3200400" cy="902732"/>
          </a:xfrm>
        </p:grpSpPr>
        <p:sp>
          <p:nvSpPr>
            <p:cNvPr id="8" name="TextBox 7"/>
            <p:cNvSpPr txBox="1"/>
            <p:nvPr/>
          </p:nvSpPr>
          <p:spPr>
            <a:xfrm>
              <a:off x="6470962" y="1469188"/>
              <a:ext cx="2362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Using strings is not good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H="1">
              <a:off x="5632762" y="935788"/>
              <a:ext cx="1752600" cy="5334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166521" h="685800">
                  <a:moveTo>
                    <a:pt x="0" y="685800"/>
                  </a:moveTo>
                  <a:cubicBezTo>
                    <a:pt x="835689" y="210457"/>
                    <a:pt x="4166522" y="605971"/>
                    <a:pt x="414534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Freeform 9"/>
          <p:cNvSpPr/>
          <p:nvPr/>
        </p:nvSpPr>
        <p:spPr>
          <a:xfrm rot="10800000" flipH="1">
            <a:off x="6324600" y="2514599"/>
            <a:ext cx="1102637" cy="2514601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0 w 5072286"/>
              <a:gd name="connsiteY0" fmla="*/ 587829 h 605971"/>
              <a:gd name="connsiteX1" fmla="*/ 5051105 w 5072286"/>
              <a:gd name="connsiteY1" fmla="*/ 0 h 605971"/>
              <a:gd name="connsiteX0" fmla="*/ 0 w 1470407"/>
              <a:gd name="connsiteY0" fmla="*/ 3233056 h 3233057"/>
              <a:gd name="connsiteX1" fmla="*/ 1449225 w 1470407"/>
              <a:gd name="connsiteY1" fmla="*/ 0 h 3233057"/>
              <a:gd name="connsiteX0" fmla="*/ 0 w 1703317"/>
              <a:gd name="connsiteY0" fmla="*/ 3233056 h 3233056"/>
              <a:gd name="connsiteX1" fmla="*/ 1449225 w 1703317"/>
              <a:gd name="connsiteY1" fmla="*/ 0 h 3233056"/>
              <a:gd name="connsiteX0" fmla="*/ 0 w 2259034"/>
              <a:gd name="connsiteY0" fmla="*/ 3233056 h 3233056"/>
              <a:gd name="connsiteX1" fmla="*/ 1449225 w 2259034"/>
              <a:gd name="connsiteY1" fmla="*/ 0 h 3233056"/>
              <a:gd name="connsiteX0" fmla="*/ 362306 w 2621340"/>
              <a:gd name="connsiteY0" fmla="*/ 3233057 h 3233057"/>
              <a:gd name="connsiteX1" fmla="*/ 0 w 2621340"/>
              <a:gd name="connsiteY1" fmla="*/ 0 h 3233057"/>
              <a:gd name="connsiteX0" fmla="*/ 362306 w 2621340"/>
              <a:gd name="connsiteY0" fmla="*/ 3233057 h 3233057"/>
              <a:gd name="connsiteX1" fmla="*/ 0 w 2621340"/>
              <a:gd name="connsiteY1" fmla="*/ 0 h 3233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21340" h="3233057">
                <a:moveTo>
                  <a:pt x="362306" y="3233057"/>
                </a:moveTo>
                <a:cubicBezTo>
                  <a:pt x="2621340" y="3051629"/>
                  <a:pt x="1858590" y="997857"/>
                  <a:pt x="0" y="0"/>
                </a:cubicBezTo>
              </a:path>
            </a:pathLst>
          </a:custGeom>
          <a:ln w="1905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ounded Rectangle 10"/>
          <p:cNvSpPr/>
          <p:nvPr/>
        </p:nvSpPr>
        <p:spPr>
          <a:xfrm>
            <a:off x="2819400" y="2286000"/>
            <a:ext cx="3581400" cy="3810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ounded Rectangle 11"/>
          <p:cNvSpPr/>
          <p:nvPr/>
        </p:nvSpPr>
        <p:spPr>
          <a:xfrm>
            <a:off x="3048000" y="4191000"/>
            <a:ext cx="990600" cy="3810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Designing for errors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0668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err="1" smtClean="0">
                <a:latin typeface="Consolas" pitchFamily="49" charset="0"/>
                <a:cs typeface="Consolas" pitchFamily="49" charset="0"/>
              </a:rPr>
              <a:t>validateInput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 =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if input.name = ""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NameMustNotBeBlank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else if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input.email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""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EmailMustNotBeBlank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else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  // happy path</a:t>
            </a:r>
          </a:p>
          <a:p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14400" y="3581400"/>
            <a:ext cx="6705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type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&lt;'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TEntity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&gt;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'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TEntity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ErrorMessage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4400" y="4775537"/>
            <a:ext cx="6705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type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ErrorMessage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NameMustNotBeBlank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EmailMustNotBeBlank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57800" y="5105400"/>
            <a:ext cx="198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Special type rather than string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1" name="Freeform 10"/>
          <p:cNvSpPr/>
          <p:nvPr/>
        </p:nvSpPr>
        <p:spPr>
          <a:xfrm rot="10800000" flipH="1">
            <a:off x="5715000" y="2514601"/>
            <a:ext cx="950237" cy="2514600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0 w 5072286"/>
              <a:gd name="connsiteY0" fmla="*/ 587829 h 605971"/>
              <a:gd name="connsiteX1" fmla="*/ 5051105 w 5072286"/>
              <a:gd name="connsiteY1" fmla="*/ 0 h 605971"/>
              <a:gd name="connsiteX0" fmla="*/ 0 w 1470407"/>
              <a:gd name="connsiteY0" fmla="*/ 3233056 h 3233057"/>
              <a:gd name="connsiteX1" fmla="*/ 1449225 w 1470407"/>
              <a:gd name="connsiteY1" fmla="*/ 0 h 3233057"/>
              <a:gd name="connsiteX0" fmla="*/ 0 w 1703317"/>
              <a:gd name="connsiteY0" fmla="*/ 3233056 h 3233056"/>
              <a:gd name="connsiteX1" fmla="*/ 1449225 w 1703317"/>
              <a:gd name="connsiteY1" fmla="*/ 0 h 3233056"/>
              <a:gd name="connsiteX0" fmla="*/ 0 w 2259034"/>
              <a:gd name="connsiteY0" fmla="*/ 3233056 h 3233056"/>
              <a:gd name="connsiteX1" fmla="*/ 1449225 w 2259034"/>
              <a:gd name="connsiteY1" fmla="*/ 0 h 3233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59034" h="3233056">
                <a:moveTo>
                  <a:pt x="0" y="3233056"/>
                </a:moveTo>
                <a:cubicBezTo>
                  <a:pt x="2259034" y="3051628"/>
                  <a:pt x="1703317" y="801914"/>
                  <a:pt x="1449225" y="0"/>
                </a:cubicBezTo>
              </a:path>
            </a:pathLst>
          </a:custGeom>
          <a:ln w="1905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ounded Rectangle 11"/>
          <p:cNvSpPr/>
          <p:nvPr/>
        </p:nvSpPr>
        <p:spPr>
          <a:xfrm>
            <a:off x="2819400" y="2286000"/>
            <a:ext cx="2819400" cy="3810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ounded Rectangle 12"/>
          <p:cNvSpPr/>
          <p:nvPr/>
        </p:nvSpPr>
        <p:spPr>
          <a:xfrm>
            <a:off x="3048000" y="4191000"/>
            <a:ext cx="1828800" cy="3810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 13"/>
          <p:cNvSpPr/>
          <p:nvPr/>
        </p:nvSpPr>
        <p:spPr>
          <a:xfrm rot="10800000" flipH="1">
            <a:off x="4038600" y="4572000"/>
            <a:ext cx="1752600" cy="533400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166521" h="685800">
                <a:moveTo>
                  <a:pt x="0" y="685800"/>
                </a:moveTo>
                <a:cubicBezTo>
                  <a:pt x="835689" y="210457"/>
                  <a:pt x="4166522" y="605971"/>
                  <a:pt x="4145340" y="0"/>
                </a:cubicBezTo>
              </a:path>
            </a:pathLst>
          </a:custGeom>
          <a:ln w="1905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 14"/>
          <p:cNvSpPr/>
          <p:nvPr/>
        </p:nvSpPr>
        <p:spPr>
          <a:xfrm rot="10800000" flipH="1">
            <a:off x="3810000" y="5029200"/>
            <a:ext cx="1600200" cy="625969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0 w 3804215"/>
              <a:gd name="connsiteY0" fmla="*/ 685800 h 685800"/>
              <a:gd name="connsiteX1" fmla="*/ 3783034 w 3804215"/>
              <a:gd name="connsiteY1" fmla="*/ 0 h 685800"/>
              <a:gd name="connsiteX0" fmla="*/ 0 w 2919632"/>
              <a:gd name="connsiteY0" fmla="*/ 111119 h 717090"/>
              <a:gd name="connsiteX1" fmla="*/ 2898450 w 2919632"/>
              <a:gd name="connsiteY1" fmla="*/ 111119 h 717090"/>
              <a:gd name="connsiteX0" fmla="*/ 0 w 2898450"/>
              <a:gd name="connsiteY0" fmla="*/ 314960 h 314960"/>
              <a:gd name="connsiteX1" fmla="*/ 2898450 w 2898450"/>
              <a:gd name="connsiteY1" fmla="*/ 314960 h 314960"/>
              <a:gd name="connsiteX0" fmla="*/ 0 w 3804216"/>
              <a:gd name="connsiteY0" fmla="*/ 804817 h 804817"/>
              <a:gd name="connsiteX1" fmla="*/ 3804216 w 3804216"/>
              <a:gd name="connsiteY1" fmla="*/ 314960 h 804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804216" h="804817">
                <a:moveTo>
                  <a:pt x="0" y="804817"/>
                </a:moveTo>
                <a:cubicBezTo>
                  <a:pt x="2144253" y="693698"/>
                  <a:pt x="3290464" y="0"/>
                  <a:pt x="3804216" y="314960"/>
                </a:cubicBezTo>
              </a:path>
            </a:pathLst>
          </a:custGeom>
          <a:ln w="1905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ounded Rectangle 15"/>
          <p:cNvSpPr/>
          <p:nvPr/>
        </p:nvSpPr>
        <p:spPr>
          <a:xfrm>
            <a:off x="914400" y="4800600"/>
            <a:ext cx="2514600" cy="3810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1" grpId="0" animBg="1"/>
      <p:bldP spid="14" grpId="0" animBg="1"/>
      <p:bldP spid="15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Designing for errors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066800"/>
            <a:ext cx="73914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err="1" smtClean="0">
                <a:latin typeface="Consolas" pitchFamily="49" charset="0"/>
                <a:cs typeface="Consolas" pitchFamily="49" charset="0"/>
              </a:rPr>
              <a:t>validateInput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 =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if input.name = ""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NameMustNotBeBlank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else if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input.email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""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EmailMustNotBeBlank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else if 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input.email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doesn't match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regex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)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EmailNotValid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input.email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else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  // happy path</a:t>
            </a:r>
          </a:p>
          <a:p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4400" y="4772561"/>
            <a:ext cx="6705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type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ErrorMessage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NameMustNotBeBlank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EmailMustNotBeBlank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EmailNotValid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EmailAddress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95400" y="2590800"/>
            <a:ext cx="6477000" cy="6858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6172199" y="3962399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Add invalid email as data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1" name="Freeform 10"/>
          <p:cNvSpPr/>
          <p:nvPr/>
        </p:nvSpPr>
        <p:spPr>
          <a:xfrm rot="10800000" flipH="1">
            <a:off x="5943600" y="3276600"/>
            <a:ext cx="914400" cy="685800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166521" h="685800">
                <a:moveTo>
                  <a:pt x="0" y="685800"/>
                </a:moveTo>
                <a:cubicBezTo>
                  <a:pt x="835689" y="210457"/>
                  <a:pt x="4166522" y="605971"/>
                  <a:pt x="4145340" y="0"/>
                </a:cubicBezTo>
              </a:path>
            </a:pathLst>
          </a:custGeom>
          <a:ln w="1905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ounded Rectangle 11"/>
          <p:cNvSpPr/>
          <p:nvPr/>
        </p:nvSpPr>
        <p:spPr>
          <a:xfrm>
            <a:off x="1524000" y="5715000"/>
            <a:ext cx="4191000" cy="4572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 12"/>
          <p:cNvSpPr/>
          <p:nvPr/>
        </p:nvSpPr>
        <p:spPr>
          <a:xfrm rot="10800000" flipH="1">
            <a:off x="4572000" y="4571998"/>
            <a:ext cx="2286000" cy="1143001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6249782 w 10416303"/>
              <a:gd name="connsiteY0" fmla="*/ 685800 h 685800"/>
              <a:gd name="connsiteX1" fmla="*/ 0 w 10416303"/>
              <a:gd name="connsiteY1" fmla="*/ 533400 h 685800"/>
              <a:gd name="connsiteX2" fmla="*/ 10395122 w 10416303"/>
              <a:gd name="connsiteY2" fmla="*/ 0 h 685800"/>
              <a:gd name="connsiteX0" fmla="*/ 6249782 w 10784697"/>
              <a:gd name="connsiteY0" fmla="*/ 616857 h 2213428"/>
              <a:gd name="connsiteX1" fmla="*/ 0 w 10784697"/>
              <a:gd name="connsiteY1" fmla="*/ 464457 h 2213428"/>
              <a:gd name="connsiteX2" fmla="*/ 10763513 w 10784697"/>
              <a:gd name="connsiteY2" fmla="*/ 1607457 h 2213428"/>
              <a:gd name="connsiteX0" fmla="*/ 6249782 w 11479117"/>
              <a:gd name="connsiteY0" fmla="*/ 616857 h 1607457"/>
              <a:gd name="connsiteX1" fmla="*/ 0 w 11479117"/>
              <a:gd name="connsiteY1" fmla="*/ 464457 h 1607457"/>
              <a:gd name="connsiteX2" fmla="*/ 10763513 w 11479117"/>
              <a:gd name="connsiteY2" fmla="*/ 1607457 h 1607457"/>
              <a:gd name="connsiteX0" fmla="*/ 0 w 4513731"/>
              <a:gd name="connsiteY0" fmla="*/ 0 h 990600"/>
              <a:gd name="connsiteX1" fmla="*/ 4513731 w 4513731"/>
              <a:gd name="connsiteY1" fmla="*/ 990600 h 990600"/>
              <a:gd name="connsiteX0" fmla="*/ 0 w 10416302"/>
              <a:gd name="connsiteY0" fmla="*/ 0 h 1219201"/>
              <a:gd name="connsiteX1" fmla="*/ 10416302 w 10416302"/>
              <a:gd name="connsiteY1" fmla="*/ 1219201 h 1219201"/>
              <a:gd name="connsiteX0" fmla="*/ 0 w 10416302"/>
              <a:gd name="connsiteY0" fmla="*/ 0 h 1219201"/>
              <a:gd name="connsiteX1" fmla="*/ 10416302 w 10416302"/>
              <a:gd name="connsiteY1" fmla="*/ 1219201 h 1219201"/>
              <a:gd name="connsiteX0" fmla="*/ 0 w 10416302"/>
              <a:gd name="connsiteY0" fmla="*/ 0 h 1219201"/>
              <a:gd name="connsiteX1" fmla="*/ 10416302 w 10416302"/>
              <a:gd name="connsiteY1" fmla="*/ 1219201 h 1219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416302" h="1219201">
                <a:moveTo>
                  <a:pt x="0" y="0"/>
                </a:moveTo>
                <a:cubicBezTo>
                  <a:pt x="2331270" y="624114"/>
                  <a:pt x="9424275" y="801915"/>
                  <a:pt x="10416302" y="1219201"/>
                </a:cubicBezTo>
              </a:path>
            </a:pathLst>
          </a:custGeom>
          <a:ln w="1905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Designing for errors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381000" y="1143000"/>
            <a:ext cx="84582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type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ErrorMessage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NameMustNotBeBlank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EmailMustNotBeBlank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EmailNotValid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EmailAddress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// database errors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UserIdNotValid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UserId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DbUserNotFoundError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UserId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DbTimeout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ConnectionString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DbConcurrencyError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DbAuthorizationError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ConnectionString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* Credentials</a:t>
            </a:r>
          </a:p>
          <a:p>
            <a:r>
              <a:rPr lang="en-GB" sz="2000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// SMTP errors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SmtpTimeout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SmtpConnection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SmtpBadRecipient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EmailAddress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7200" y="2438400"/>
            <a:ext cx="8382000" cy="320040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33"/>
          <p:cNvGrpSpPr/>
          <p:nvPr/>
        </p:nvGrpSpPr>
        <p:grpSpPr>
          <a:xfrm>
            <a:off x="4800600" y="1828800"/>
            <a:ext cx="3810000" cy="1295400"/>
            <a:chOff x="5099362" y="1469188"/>
            <a:chExt cx="3810000" cy="1295400"/>
          </a:xfrm>
        </p:grpSpPr>
        <p:sp>
          <p:nvSpPr>
            <p:cNvPr id="15" name="TextBox 14"/>
            <p:cNvSpPr txBox="1"/>
            <p:nvPr/>
          </p:nvSpPr>
          <p:spPr>
            <a:xfrm>
              <a:off x="6318562" y="1469188"/>
              <a:ext cx="2590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Documentation of everything that can go wrong --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 rot="10800000" flipH="1" flipV="1">
              <a:off x="5099362" y="1590544"/>
              <a:ext cx="1591290" cy="536222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83033" h="689428">
                  <a:moveTo>
                    <a:pt x="0" y="137885"/>
                  </a:moveTo>
                  <a:cubicBezTo>
                    <a:pt x="1701199" y="0"/>
                    <a:pt x="2656914" y="689428"/>
                    <a:pt x="3783034" y="333828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Freeform 16"/>
            <p:cNvSpPr/>
            <p:nvPr/>
          </p:nvSpPr>
          <p:spPr>
            <a:xfrm rot="10800000" flipH="1" flipV="1">
              <a:off x="5785162" y="1926388"/>
              <a:ext cx="914400" cy="8382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  <a:gd name="connsiteX0" fmla="*/ 0 w 3804215"/>
                <a:gd name="connsiteY0" fmla="*/ 137885 h 355600"/>
                <a:gd name="connsiteX1" fmla="*/ 3804215 w 3804215"/>
                <a:gd name="connsiteY1" fmla="*/ 0 h 355600"/>
                <a:gd name="connsiteX0" fmla="*/ 0 w 3623062"/>
                <a:gd name="connsiteY0" fmla="*/ 1077685 h 1077685"/>
                <a:gd name="connsiteX1" fmla="*/ 3623062 w 3623062"/>
                <a:gd name="connsiteY1" fmla="*/ 0 h 1077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23062" h="1077685">
                  <a:moveTo>
                    <a:pt x="0" y="1077685"/>
                  </a:moveTo>
                  <a:cubicBezTo>
                    <a:pt x="1701199" y="939800"/>
                    <a:pt x="2496942" y="355600"/>
                    <a:pt x="3623062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6400800" y="2514600"/>
            <a:ext cx="259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And it's type-safe documentation that can't go out of date!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-60000">
            <a:off x="6400800" y="419100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Also triggers important </a:t>
            </a:r>
            <a:br>
              <a:rPr lang="en-GB" dirty="0" smtClean="0">
                <a:solidFill>
                  <a:srgbClr val="C00000"/>
                </a:solidFill>
                <a:latin typeface="Conformity" pitchFamily="2" charset="0"/>
              </a:rPr>
            </a:br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DDD conversations 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1" animBg="1"/>
      <p:bldP spid="18" grpId="0"/>
      <p:bldP spid="19" grpId="0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Designing for errors – service boundaries</a:t>
            </a:r>
            <a:endParaRPr lang="en-GB" dirty="0"/>
          </a:p>
        </p:txBody>
      </p:sp>
      <p:sp>
        <p:nvSpPr>
          <p:cNvPr id="11" name="Freeform 10"/>
          <p:cNvSpPr/>
          <p:nvPr/>
        </p:nvSpPr>
        <p:spPr>
          <a:xfrm rot="10800000" flipH="1" flipV="1">
            <a:off x="3657600" y="1147435"/>
            <a:ext cx="3511931" cy="3272165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0 w 4145339"/>
              <a:gd name="connsiteY0" fmla="*/ 685800 h 685800"/>
              <a:gd name="connsiteX1" fmla="*/ 4145340 w 4145339"/>
              <a:gd name="connsiteY1" fmla="*/ 0 h 685800"/>
              <a:gd name="connsiteX0" fmla="*/ 0 w 3783033"/>
              <a:gd name="connsiteY0" fmla="*/ 475343 h 1026886"/>
              <a:gd name="connsiteX1" fmla="*/ 3783034 w 3783033"/>
              <a:gd name="connsiteY1" fmla="*/ 671286 h 1026886"/>
              <a:gd name="connsiteX0" fmla="*/ 0 w 3783033"/>
              <a:gd name="connsiteY0" fmla="*/ 137885 h 689428"/>
              <a:gd name="connsiteX1" fmla="*/ 3783034 w 3783033"/>
              <a:gd name="connsiteY1" fmla="*/ 333828 h 689428"/>
              <a:gd name="connsiteX0" fmla="*/ 0 w 3804215"/>
              <a:gd name="connsiteY0" fmla="*/ 137885 h 355600"/>
              <a:gd name="connsiteX1" fmla="*/ 3804215 w 3804215"/>
              <a:gd name="connsiteY1" fmla="*/ 0 h 355600"/>
              <a:gd name="connsiteX0" fmla="*/ 0 w 3623062"/>
              <a:gd name="connsiteY0" fmla="*/ 1077685 h 1077685"/>
              <a:gd name="connsiteX1" fmla="*/ 3623062 w 3623062"/>
              <a:gd name="connsiteY1" fmla="*/ 0 h 1077685"/>
              <a:gd name="connsiteX0" fmla="*/ 8372245 w 10073444"/>
              <a:gd name="connsiteY0" fmla="*/ 2351313 h 2351313"/>
              <a:gd name="connsiteX1" fmla="*/ 1126121 w 10073444"/>
              <a:gd name="connsiteY1" fmla="*/ 0 h 2351313"/>
              <a:gd name="connsiteX0" fmla="*/ 7768401 w 9469600"/>
              <a:gd name="connsiteY0" fmla="*/ 2351313 h 2351313"/>
              <a:gd name="connsiteX1" fmla="*/ 1126121 w 9469600"/>
              <a:gd name="connsiteY1" fmla="*/ 0 h 2351313"/>
              <a:gd name="connsiteX0" fmla="*/ 7466479 w 9167678"/>
              <a:gd name="connsiteY0" fmla="*/ 2253342 h 2253342"/>
              <a:gd name="connsiteX1" fmla="*/ 1126121 w 9167678"/>
              <a:gd name="connsiteY1" fmla="*/ 0 h 2253342"/>
              <a:gd name="connsiteX0" fmla="*/ 7466479 w 13249503"/>
              <a:gd name="connsiteY0" fmla="*/ 2253342 h 2253342"/>
              <a:gd name="connsiteX1" fmla="*/ 1126121 w 13249503"/>
              <a:gd name="connsiteY1" fmla="*/ 0 h 2253342"/>
              <a:gd name="connsiteX0" fmla="*/ 6340358 w 13915074"/>
              <a:gd name="connsiteY0" fmla="*/ 2443583 h 2443583"/>
              <a:gd name="connsiteX1" fmla="*/ 0 w 13915074"/>
              <a:gd name="connsiteY1" fmla="*/ 190241 h 2443583"/>
              <a:gd name="connsiteX0" fmla="*/ 8755733 w 14538757"/>
              <a:gd name="connsiteY0" fmla="*/ 3521270 h 3521270"/>
              <a:gd name="connsiteX1" fmla="*/ 0 w 14538757"/>
              <a:gd name="connsiteY1" fmla="*/ 190241 h 3521270"/>
              <a:gd name="connsiteX0" fmla="*/ 1207683 w 13915074"/>
              <a:gd name="connsiteY0" fmla="*/ 4207069 h 4207069"/>
              <a:gd name="connsiteX1" fmla="*/ 0 w 13915074"/>
              <a:gd name="connsiteY1" fmla="*/ 190241 h 4207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15074" h="4207069">
                <a:moveTo>
                  <a:pt x="1207683" y="4207069"/>
                </a:moveTo>
                <a:cubicBezTo>
                  <a:pt x="6990707" y="3506802"/>
                  <a:pt x="13915074" y="0"/>
                  <a:pt x="0" y="190241"/>
                </a:cubicBezTo>
              </a:path>
            </a:pathLst>
          </a:custGeom>
          <a:ln w="1905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 12"/>
          <p:cNvSpPr/>
          <p:nvPr/>
        </p:nvSpPr>
        <p:spPr>
          <a:xfrm rot="10800000" flipH="1" flipV="1">
            <a:off x="3733800" y="1396405"/>
            <a:ext cx="3022621" cy="3251795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0 w 4145339"/>
              <a:gd name="connsiteY0" fmla="*/ 685800 h 685800"/>
              <a:gd name="connsiteX1" fmla="*/ 4145340 w 4145339"/>
              <a:gd name="connsiteY1" fmla="*/ 0 h 685800"/>
              <a:gd name="connsiteX0" fmla="*/ 0 w 3783033"/>
              <a:gd name="connsiteY0" fmla="*/ 475343 h 1026886"/>
              <a:gd name="connsiteX1" fmla="*/ 3783034 w 3783033"/>
              <a:gd name="connsiteY1" fmla="*/ 671286 h 1026886"/>
              <a:gd name="connsiteX0" fmla="*/ 0 w 3783033"/>
              <a:gd name="connsiteY0" fmla="*/ 137885 h 689428"/>
              <a:gd name="connsiteX1" fmla="*/ 3783034 w 3783033"/>
              <a:gd name="connsiteY1" fmla="*/ 333828 h 689428"/>
              <a:gd name="connsiteX0" fmla="*/ 0 w 3804215"/>
              <a:gd name="connsiteY0" fmla="*/ 137885 h 355600"/>
              <a:gd name="connsiteX1" fmla="*/ 3804215 w 3804215"/>
              <a:gd name="connsiteY1" fmla="*/ 0 h 355600"/>
              <a:gd name="connsiteX0" fmla="*/ 0 w 3623062"/>
              <a:gd name="connsiteY0" fmla="*/ 1077685 h 1077685"/>
              <a:gd name="connsiteX1" fmla="*/ 3623062 w 3623062"/>
              <a:gd name="connsiteY1" fmla="*/ 0 h 1077685"/>
              <a:gd name="connsiteX0" fmla="*/ 8372245 w 10073444"/>
              <a:gd name="connsiteY0" fmla="*/ 2351313 h 2351313"/>
              <a:gd name="connsiteX1" fmla="*/ 1126121 w 10073444"/>
              <a:gd name="connsiteY1" fmla="*/ 0 h 2351313"/>
              <a:gd name="connsiteX0" fmla="*/ 7768401 w 9469600"/>
              <a:gd name="connsiteY0" fmla="*/ 2351313 h 2351313"/>
              <a:gd name="connsiteX1" fmla="*/ 1126121 w 9469600"/>
              <a:gd name="connsiteY1" fmla="*/ 0 h 2351313"/>
              <a:gd name="connsiteX0" fmla="*/ 7466479 w 9167678"/>
              <a:gd name="connsiteY0" fmla="*/ 2253342 h 2253342"/>
              <a:gd name="connsiteX1" fmla="*/ 1126121 w 9167678"/>
              <a:gd name="connsiteY1" fmla="*/ 0 h 2253342"/>
              <a:gd name="connsiteX0" fmla="*/ 7466479 w 13249503"/>
              <a:gd name="connsiteY0" fmla="*/ 2253342 h 2253342"/>
              <a:gd name="connsiteX1" fmla="*/ 1126121 w 13249503"/>
              <a:gd name="connsiteY1" fmla="*/ 0 h 2253342"/>
              <a:gd name="connsiteX0" fmla="*/ 6340358 w 13915074"/>
              <a:gd name="connsiteY0" fmla="*/ 2443583 h 2443583"/>
              <a:gd name="connsiteX1" fmla="*/ 0 w 13915074"/>
              <a:gd name="connsiteY1" fmla="*/ 190241 h 2443583"/>
              <a:gd name="connsiteX0" fmla="*/ 6340358 w 13915074"/>
              <a:gd name="connsiteY0" fmla="*/ 2443583 h 2443583"/>
              <a:gd name="connsiteX1" fmla="*/ 6957537 w 13915074"/>
              <a:gd name="connsiteY1" fmla="*/ 2375706 h 2443583"/>
              <a:gd name="connsiteX2" fmla="*/ 0 w 13915074"/>
              <a:gd name="connsiteY2" fmla="*/ 190241 h 2443583"/>
              <a:gd name="connsiteX0" fmla="*/ 6340358 w 13915074"/>
              <a:gd name="connsiteY0" fmla="*/ 2443583 h 2443583"/>
              <a:gd name="connsiteX1" fmla="*/ 6957537 w 13915074"/>
              <a:gd name="connsiteY1" fmla="*/ 2375706 h 2443583"/>
              <a:gd name="connsiteX2" fmla="*/ 0 w 13915074"/>
              <a:gd name="connsiteY2" fmla="*/ 190241 h 2443583"/>
              <a:gd name="connsiteX0" fmla="*/ 6340358 w 6340359"/>
              <a:gd name="connsiteY0" fmla="*/ 2253342 h 2253342"/>
              <a:gd name="connsiteX1" fmla="*/ 0 w 6340359"/>
              <a:gd name="connsiteY1" fmla="*/ 0 h 2253342"/>
              <a:gd name="connsiteX0" fmla="*/ 6340358 w 11582017"/>
              <a:gd name="connsiteY0" fmla="*/ 2253342 h 2253342"/>
              <a:gd name="connsiteX1" fmla="*/ 0 w 11582017"/>
              <a:gd name="connsiteY1" fmla="*/ 0 h 2253342"/>
              <a:gd name="connsiteX0" fmla="*/ 6340358 w 11582017"/>
              <a:gd name="connsiteY0" fmla="*/ 2622644 h 2622644"/>
              <a:gd name="connsiteX1" fmla="*/ 0 w 11582017"/>
              <a:gd name="connsiteY1" fmla="*/ 369302 h 2622644"/>
              <a:gd name="connsiteX0" fmla="*/ 6539145 w 11780804"/>
              <a:gd name="connsiteY0" fmla="*/ 2745007 h 2745007"/>
              <a:gd name="connsiteX1" fmla="*/ 0 w 11780804"/>
              <a:gd name="connsiteY1" fmla="*/ 369302 h 2745007"/>
              <a:gd name="connsiteX0" fmla="*/ 6539145 w 11780804"/>
              <a:gd name="connsiteY0" fmla="*/ 2677130 h 2677130"/>
              <a:gd name="connsiteX1" fmla="*/ 0 w 11780804"/>
              <a:gd name="connsiteY1" fmla="*/ 369302 h 2677130"/>
              <a:gd name="connsiteX0" fmla="*/ 6758751 w 12000411"/>
              <a:gd name="connsiteY0" fmla="*/ 2609253 h 2609253"/>
              <a:gd name="connsiteX1" fmla="*/ 0 w 12000411"/>
              <a:gd name="connsiteY1" fmla="*/ 369302 h 2609253"/>
              <a:gd name="connsiteX0" fmla="*/ 6758751 w 12854936"/>
              <a:gd name="connsiteY0" fmla="*/ 2609253 h 2609253"/>
              <a:gd name="connsiteX1" fmla="*/ 0 w 12854936"/>
              <a:gd name="connsiteY1" fmla="*/ 369302 h 2609253"/>
              <a:gd name="connsiteX0" fmla="*/ 6758751 w 12854936"/>
              <a:gd name="connsiteY0" fmla="*/ 2353611 h 2353611"/>
              <a:gd name="connsiteX1" fmla="*/ 0 w 12854936"/>
              <a:gd name="connsiteY1" fmla="*/ 113660 h 2353611"/>
              <a:gd name="connsiteX0" fmla="*/ 1789078 w 7885264"/>
              <a:gd name="connsiteY0" fmla="*/ 2896629 h 2896629"/>
              <a:gd name="connsiteX1" fmla="*/ 0 w 7885264"/>
              <a:gd name="connsiteY1" fmla="*/ 113660 h 2896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885264" h="2896629">
                <a:moveTo>
                  <a:pt x="1789078" y="2896629"/>
                </a:moveTo>
                <a:cubicBezTo>
                  <a:pt x="7885263" y="2015932"/>
                  <a:pt x="6595192" y="0"/>
                  <a:pt x="0" y="113660"/>
                </a:cubicBezTo>
              </a:path>
            </a:pathLst>
          </a:custGeom>
          <a:ln w="19050">
            <a:solidFill>
              <a:srgbClr val="C00000">
                <a:alpha val="36863"/>
              </a:srgb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562600" y="198120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Translation function needed at a service boundary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119" y="730906"/>
            <a:ext cx="5481281" cy="1568489"/>
            <a:chOff x="5119" y="730906"/>
            <a:chExt cx="5481281" cy="1568489"/>
          </a:xfrm>
        </p:grpSpPr>
        <p:sp>
          <p:nvSpPr>
            <p:cNvPr id="10" name="TextBox 9"/>
            <p:cNvSpPr txBox="1"/>
            <p:nvPr/>
          </p:nvSpPr>
          <p:spPr>
            <a:xfrm>
              <a:off x="609600" y="914400"/>
              <a:ext cx="48768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type </a:t>
              </a:r>
              <a:r>
                <a:rPr lang="en-GB" sz="1400" b="1" dirty="0" err="1" smtClean="0">
                  <a:latin typeface="Consolas" pitchFamily="49" charset="0"/>
                  <a:cs typeface="Consolas" pitchFamily="49" charset="0"/>
                </a:rPr>
                <a:t>DbErrorMessage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&lt;'PK&gt; = </a:t>
              </a:r>
            </a:p>
            <a:p>
              <a:r>
                <a:rPr lang="en-GB" sz="1400" dirty="0" smtClean="0">
                  <a:solidFill>
                    <a:schemeClr val="accent6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PrimaryKeyNotValid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'PK</a:t>
              </a: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RecordNotFoundError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'PK</a:t>
              </a: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DbTimeout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ConnectionString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*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TimeoutMs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DbConcurrencyError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DbAuthorizationError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Credentials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 rot="21480000">
              <a:off x="5119" y="730906"/>
              <a:ext cx="2590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 smtClean="0">
                  <a:solidFill>
                    <a:srgbClr val="C00000"/>
                  </a:solidFill>
                  <a:latin typeface="Conformity" pitchFamily="2" charset="0"/>
                </a:rPr>
                <a:t>Generic database errors</a:t>
              </a:r>
              <a:endParaRPr lang="en-GB" sz="1600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04800" y="3048000"/>
            <a:ext cx="4871681" cy="3076595"/>
            <a:chOff x="2214919" y="2483505"/>
            <a:chExt cx="4871681" cy="3076595"/>
          </a:xfrm>
        </p:grpSpPr>
        <p:sp>
          <p:nvSpPr>
            <p:cNvPr id="7" name="TextBox 6"/>
            <p:cNvSpPr txBox="1"/>
            <p:nvPr/>
          </p:nvSpPr>
          <p:spPr>
            <a:xfrm>
              <a:off x="2895600" y="2667000"/>
              <a:ext cx="4191000" cy="2893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type </a:t>
              </a:r>
              <a:r>
                <a:rPr lang="en-GB" sz="1400" b="1" dirty="0" err="1" smtClean="0">
                  <a:latin typeface="Consolas" pitchFamily="49" charset="0"/>
                  <a:cs typeface="Consolas" pitchFamily="49" charset="0"/>
                </a:rPr>
                <a:t>MyUseCaseError</a:t>
              </a:r>
              <a:r>
                <a:rPr lang="en-GB" sz="1400" b="1" dirty="0" smtClean="0"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= </a:t>
              </a: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NameMustNotBeBlank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EmailMustNotBeBlank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EmailNotValid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EmailAddress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solidFill>
                    <a:schemeClr val="accent3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  // database errors</a:t>
              </a: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UserIdNotValid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UserId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DbUserNotFoundError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UserId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DbTimeout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ConnectionString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DbConcurrencyError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DbAuthorizationError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Credentials</a:t>
              </a:r>
            </a:p>
            <a:p>
              <a:r>
                <a:rPr lang="en-GB" sz="1400" dirty="0" smtClean="0">
                  <a:solidFill>
                    <a:schemeClr val="accent3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  // SMTP errors</a:t>
              </a: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SmtpTimeout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SmtpConnection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SmtpBadRecipient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EmailAddress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 rot="21480000">
              <a:off x="2214919" y="2483505"/>
              <a:ext cx="2590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 smtClean="0">
                  <a:solidFill>
                    <a:srgbClr val="C00000"/>
                  </a:solidFill>
                  <a:latin typeface="Conformity" pitchFamily="2" charset="0"/>
                </a:rPr>
                <a:t>Specific errors for this use-case</a:t>
              </a:r>
              <a:endParaRPr lang="en-GB" sz="1600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410200" y="3657600"/>
            <a:ext cx="3733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1100" dirty="0" err="1" smtClean="0">
                <a:latin typeface="Consolas" pitchFamily="49" charset="0"/>
                <a:cs typeface="Consolas" pitchFamily="49" charset="0"/>
              </a:rPr>
              <a:t>dbResultToMyResult</a:t>
            </a:r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1100" dirty="0" err="1" smtClean="0">
                <a:latin typeface="Consolas" pitchFamily="49" charset="0"/>
                <a:cs typeface="Consolas" pitchFamily="49" charset="0"/>
              </a:rPr>
              <a:t>dbError</a:t>
            </a:r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 match </a:t>
            </a:r>
            <a:r>
              <a:rPr lang="en-GB" sz="1100" dirty="0" err="1" smtClean="0">
                <a:latin typeface="Consolas" pitchFamily="49" charset="0"/>
                <a:cs typeface="Consolas" pitchFamily="49" charset="0"/>
              </a:rPr>
              <a:t>dbError</a:t>
            </a:r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with</a:t>
            </a:r>
          </a:p>
          <a:p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100" dirty="0" err="1" smtClean="0">
                <a:latin typeface="Consolas" pitchFamily="49" charset="0"/>
                <a:cs typeface="Consolas" pitchFamily="49" charset="0"/>
              </a:rPr>
              <a:t>DbErrorMessage.PrimaryKeyNotValid</a:t>
            </a:r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id -&gt;</a:t>
            </a:r>
          </a:p>
          <a:p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en-GB" sz="1100" dirty="0" err="1" smtClean="0">
                <a:latin typeface="Consolas" pitchFamily="49" charset="0"/>
                <a:cs typeface="Consolas" pitchFamily="49" charset="0"/>
              </a:rPr>
              <a:t>MyUseCaseError.UserIdNotValid</a:t>
            </a:r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id</a:t>
            </a:r>
          </a:p>
          <a:p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100" dirty="0" err="1" smtClean="0">
                <a:latin typeface="Consolas" pitchFamily="49" charset="0"/>
                <a:cs typeface="Consolas" pitchFamily="49" charset="0"/>
              </a:rPr>
              <a:t>DbErrorMessage.RecordNotFoundError</a:t>
            </a:r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id -&gt;</a:t>
            </a:r>
          </a:p>
          <a:p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en-GB" sz="1100" dirty="0" err="1" smtClean="0">
                <a:latin typeface="Consolas" pitchFamily="49" charset="0"/>
                <a:cs typeface="Consolas" pitchFamily="49" charset="0"/>
              </a:rPr>
              <a:t>MyUseCaseError.DbUserNotFoundError</a:t>
            </a:r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id</a:t>
            </a:r>
          </a:p>
          <a:p>
            <a:r>
              <a:rPr lang="en-GB" sz="1100" dirty="0" smtClean="0">
                <a:latin typeface="Consolas" pitchFamily="49" charset="0"/>
                <a:cs typeface="Consolas" pitchFamily="49" charset="0"/>
              </a:rPr>
              <a:t>  | _  -&gt; // etc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066800" y="1143000"/>
            <a:ext cx="2590800" cy="3048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ounded Rectangle 24"/>
          <p:cNvSpPr/>
          <p:nvPr/>
        </p:nvSpPr>
        <p:spPr>
          <a:xfrm>
            <a:off x="1371600" y="4343400"/>
            <a:ext cx="2590800" cy="2286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ounded Rectangle 25"/>
          <p:cNvSpPr/>
          <p:nvPr/>
        </p:nvSpPr>
        <p:spPr>
          <a:xfrm>
            <a:off x="5638800" y="4038600"/>
            <a:ext cx="3276600" cy="3810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 26"/>
          <p:cNvSpPr/>
          <p:nvPr/>
        </p:nvSpPr>
        <p:spPr>
          <a:xfrm rot="10800000" flipH="1" flipV="1">
            <a:off x="3048000" y="1828801"/>
            <a:ext cx="2528104" cy="3347546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0 w 4145339"/>
              <a:gd name="connsiteY0" fmla="*/ 685800 h 685800"/>
              <a:gd name="connsiteX1" fmla="*/ 4145340 w 4145339"/>
              <a:gd name="connsiteY1" fmla="*/ 0 h 685800"/>
              <a:gd name="connsiteX0" fmla="*/ 0 w 3783033"/>
              <a:gd name="connsiteY0" fmla="*/ 475343 h 1026886"/>
              <a:gd name="connsiteX1" fmla="*/ 3783034 w 3783033"/>
              <a:gd name="connsiteY1" fmla="*/ 671286 h 1026886"/>
              <a:gd name="connsiteX0" fmla="*/ 0 w 3783033"/>
              <a:gd name="connsiteY0" fmla="*/ 137885 h 689428"/>
              <a:gd name="connsiteX1" fmla="*/ 3783034 w 3783033"/>
              <a:gd name="connsiteY1" fmla="*/ 333828 h 689428"/>
              <a:gd name="connsiteX0" fmla="*/ 0 w 3804215"/>
              <a:gd name="connsiteY0" fmla="*/ 137885 h 355600"/>
              <a:gd name="connsiteX1" fmla="*/ 3804215 w 3804215"/>
              <a:gd name="connsiteY1" fmla="*/ 0 h 355600"/>
              <a:gd name="connsiteX0" fmla="*/ 0 w 3623062"/>
              <a:gd name="connsiteY0" fmla="*/ 1077685 h 1077685"/>
              <a:gd name="connsiteX1" fmla="*/ 3623062 w 3623062"/>
              <a:gd name="connsiteY1" fmla="*/ 0 h 1077685"/>
              <a:gd name="connsiteX0" fmla="*/ 8372245 w 10073444"/>
              <a:gd name="connsiteY0" fmla="*/ 2351313 h 2351313"/>
              <a:gd name="connsiteX1" fmla="*/ 1126121 w 10073444"/>
              <a:gd name="connsiteY1" fmla="*/ 0 h 2351313"/>
              <a:gd name="connsiteX0" fmla="*/ 7768401 w 9469600"/>
              <a:gd name="connsiteY0" fmla="*/ 2351313 h 2351313"/>
              <a:gd name="connsiteX1" fmla="*/ 1126121 w 9469600"/>
              <a:gd name="connsiteY1" fmla="*/ 0 h 2351313"/>
              <a:gd name="connsiteX0" fmla="*/ 7466479 w 9167678"/>
              <a:gd name="connsiteY0" fmla="*/ 2253342 h 2253342"/>
              <a:gd name="connsiteX1" fmla="*/ 1126121 w 9167678"/>
              <a:gd name="connsiteY1" fmla="*/ 0 h 2253342"/>
              <a:gd name="connsiteX0" fmla="*/ 7466479 w 13249503"/>
              <a:gd name="connsiteY0" fmla="*/ 2253342 h 2253342"/>
              <a:gd name="connsiteX1" fmla="*/ 1126121 w 13249503"/>
              <a:gd name="connsiteY1" fmla="*/ 0 h 2253342"/>
              <a:gd name="connsiteX0" fmla="*/ 6340358 w 13915074"/>
              <a:gd name="connsiteY0" fmla="*/ 2443583 h 2443583"/>
              <a:gd name="connsiteX1" fmla="*/ 0 w 13915074"/>
              <a:gd name="connsiteY1" fmla="*/ 190241 h 2443583"/>
              <a:gd name="connsiteX0" fmla="*/ 6340358 w 13915074"/>
              <a:gd name="connsiteY0" fmla="*/ 2443583 h 2443583"/>
              <a:gd name="connsiteX1" fmla="*/ 6957537 w 13915074"/>
              <a:gd name="connsiteY1" fmla="*/ 2375706 h 2443583"/>
              <a:gd name="connsiteX2" fmla="*/ 0 w 13915074"/>
              <a:gd name="connsiteY2" fmla="*/ 190241 h 2443583"/>
              <a:gd name="connsiteX0" fmla="*/ 6340358 w 13915074"/>
              <a:gd name="connsiteY0" fmla="*/ 2443583 h 2443583"/>
              <a:gd name="connsiteX1" fmla="*/ 6957537 w 13915074"/>
              <a:gd name="connsiteY1" fmla="*/ 2375706 h 2443583"/>
              <a:gd name="connsiteX2" fmla="*/ 0 w 13915074"/>
              <a:gd name="connsiteY2" fmla="*/ 190241 h 2443583"/>
              <a:gd name="connsiteX0" fmla="*/ 6340358 w 6340359"/>
              <a:gd name="connsiteY0" fmla="*/ 2253342 h 2253342"/>
              <a:gd name="connsiteX1" fmla="*/ 0 w 6340359"/>
              <a:gd name="connsiteY1" fmla="*/ 0 h 2253342"/>
              <a:gd name="connsiteX0" fmla="*/ 6340358 w 11582017"/>
              <a:gd name="connsiteY0" fmla="*/ 2253342 h 2253342"/>
              <a:gd name="connsiteX1" fmla="*/ 0 w 11582017"/>
              <a:gd name="connsiteY1" fmla="*/ 0 h 2253342"/>
              <a:gd name="connsiteX0" fmla="*/ 6340358 w 11582017"/>
              <a:gd name="connsiteY0" fmla="*/ 2622644 h 2622644"/>
              <a:gd name="connsiteX1" fmla="*/ 0 w 11582017"/>
              <a:gd name="connsiteY1" fmla="*/ 369302 h 2622644"/>
              <a:gd name="connsiteX0" fmla="*/ 6539145 w 11780804"/>
              <a:gd name="connsiteY0" fmla="*/ 2745007 h 2745007"/>
              <a:gd name="connsiteX1" fmla="*/ 0 w 11780804"/>
              <a:gd name="connsiteY1" fmla="*/ 369302 h 2745007"/>
              <a:gd name="connsiteX0" fmla="*/ 6539145 w 11780804"/>
              <a:gd name="connsiteY0" fmla="*/ 2677130 h 2677130"/>
              <a:gd name="connsiteX1" fmla="*/ 0 w 11780804"/>
              <a:gd name="connsiteY1" fmla="*/ 369302 h 2677130"/>
              <a:gd name="connsiteX0" fmla="*/ 6758751 w 12000411"/>
              <a:gd name="connsiteY0" fmla="*/ 2609253 h 2609253"/>
              <a:gd name="connsiteX1" fmla="*/ 0 w 12000411"/>
              <a:gd name="connsiteY1" fmla="*/ 369302 h 2609253"/>
              <a:gd name="connsiteX0" fmla="*/ 6758751 w 12854936"/>
              <a:gd name="connsiteY0" fmla="*/ 2609253 h 2609253"/>
              <a:gd name="connsiteX1" fmla="*/ 0 w 12854936"/>
              <a:gd name="connsiteY1" fmla="*/ 369302 h 2609253"/>
              <a:gd name="connsiteX0" fmla="*/ 6758751 w 12854936"/>
              <a:gd name="connsiteY0" fmla="*/ 2353611 h 2353611"/>
              <a:gd name="connsiteX1" fmla="*/ 0 w 12854936"/>
              <a:gd name="connsiteY1" fmla="*/ 113660 h 2353611"/>
              <a:gd name="connsiteX0" fmla="*/ 1789078 w 7885264"/>
              <a:gd name="connsiteY0" fmla="*/ 2896629 h 2896629"/>
              <a:gd name="connsiteX1" fmla="*/ 0 w 7885264"/>
              <a:gd name="connsiteY1" fmla="*/ 113660 h 2896629"/>
              <a:gd name="connsiteX0" fmla="*/ 795147 w 6891333"/>
              <a:gd name="connsiteY0" fmla="*/ 2918725 h 2918725"/>
              <a:gd name="connsiteX1" fmla="*/ 0 w 6891333"/>
              <a:gd name="connsiteY1" fmla="*/ 113660 h 2918725"/>
              <a:gd name="connsiteX0" fmla="*/ 795147 w 6595193"/>
              <a:gd name="connsiteY0" fmla="*/ 2918725 h 2981922"/>
              <a:gd name="connsiteX1" fmla="*/ 0 w 6595193"/>
              <a:gd name="connsiteY1" fmla="*/ 113660 h 2981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95193" h="2981922">
                <a:moveTo>
                  <a:pt x="795147" y="2918725"/>
                </a:moveTo>
                <a:cubicBezTo>
                  <a:pt x="6491419" y="2981922"/>
                  <a:pt x="6595192" y="0"/>
                  <a:pt x="0" y="113660"/>
                </a:cubicBezTo>
              </a:path>
            </a:pathLst>
          </a:custGeom>
          <a:ln w="19050">
            <a:solidFill>
              <a:srgbClr val="C00000">
                <a:alpha val="36863"/>
              </a:srgb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ounded Rectangle 27"/>
          <p:cNvSpPr/>
          <p:nvPr/>
        </p:nvSpPr>
        <p:spPr>
          <a:xfrm>
            <a:off x="5638800" y="4419600"/>
            <a:ext cx="3276600" cy="304800"/>
          </a:xfrm>
          <a:prstGeom prst="roundRect">
            <a:avLst/>
          </a:prstGeom>
          <a:solidFill>
            <a:srgbClr val="FFFF99">
              <a:alpha val="5882"/>
            </a:srgbClr>
          </a:solidFill>
          <a:ln>
            <a:solidFill>
              <a:srgbClr val="C00000">
                <a:alpha val="32941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/>
      <p:bldP spid="23" grpId="0"/>
      <p:bldP spid="27" grpId="0" animBg="1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Designing for errors – converting to strings</a:t>
            </a:r>
            <a:endParaRPr lang="en-GB" dirty="0"/>
          </a:p>
        </p:txBody>
      </p:sp>
      <p:grpSp>
        <p:nvGrpSpPr>
          <p:cNvPr id="5" name="Group 33"/>
          <p:cNvGrpSpPr/>
          <p:nvPr/>
        </p:nvGrpSpPr>
        <p:grpSpPr>
          <a:xfrm>
            <a:off x="4267200" y="3429000"/>
            <a:ext cx="4495800" cy="1069622"/>
            <a:chOff x="5251762" y="1316788"/>
            <a:chExt cx="4495800" cy="1069622"/>
          </a:xfrm>
        </p:grpSpPr>
        <p:sp>
          <p:nvSpPr>
            <p:cNvPr id="6" name="TextBox 5"/>
            <p:cNvSpPr txBox="1"/>
            <p:nvPr/>
          </p:nvSpPr>
          <p:spPr>
            <a:xfrm>
              <a:off x="6242362" y="1697788"/>
              <a:ext cx="3505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No longer works – each case must now be explicitly converted to a string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 rot="10800000" flipH="1" flipV="1">
              <a:off x="5251762" y="1316788"/>
              <a:ext cx="1295400" cy="1069622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  <a:gd name="connsiteX0" fmla="*/ 0 w 3783033"/>
                <a:gd name="connsiteY0" fmla="*/ 137885 h 1513113"/>
                <a:gd name="connsiteX1" fmla="*/ 3783034 w 3783033"/>
                <a:gd name="connsiteY1" fmla="*/ 1157513 h 1513113"/>
                <a:gd name="connsiteX0" fmla="*/ 0 w 3783033"/>
                <a:gd name="connsiteY0" fmla="*/ 0 h 1375228"/>
                <a:gd name="connsiteX1" fmla="*/ 3783034 w 3783033"/>
                <a:gd name="connsiteY1" fmla="*/ 1019628 h 137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83033" h="1375228">
                  <a:moveTo>
                    <a:pt x="0" y="0"/>
                  </a:moveTo>
                  <a:cubicBezTo>
                    <a:pt x="622577" y="833761"/>
                    <a:pt x="2656914" y="1375228"/>
                    <a:pt x="3783034" y="1019628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200400" y="762000"/>
            <a:ext cx="1776543" cy="948589"/>
            <a:chOff x="6629400" y="5105400"/>
            <a:chExt cx="1776543" cy="948589"/>
          </a:xfrm>
        </p:grpSpPr>
        <p:pic>
          <p:nvPicPr>
            <p:cNvPr id="12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 l="9642" r="3575"/>
            <a:stretch>
              <a:fillRect/>
            </a:stretch>
          </p:blipFill>
          <p:spPr bwMode="auto">
            <a:xfrm>
              <a:off x="6629400" y="5217160"/>
              <a:ext cx="1776543" cy="82145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Rectangle 12"/>
            <p:cNvSpPr/>
            <p:nvPr/>
          </p:nvSpPr>
          <p:spPr>
            <a:xfrm>
              <a:off x="6858000" y="5105400"/>
              <a:ext cx="1371600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  <a:cs typeface="Consolas" pitchFamily="49" charset="0"/>
                </a:rPr>
                <a:t>returnMessage</a:t>
              </a:r>
              <a:endParaRPr lang="en-GB" sz="1600" dirty="0" smtClean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743200" y="2438400"/>
            <a:ext cx="4648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1600" b="1" dirty="0" err="1" smtClean="0">
                <a:latin typeface="Consolas" pitchFamily="49" charset="0"/>
                <a:cs typeface="Consolas" pitchFamily="49" charset="0"/>
              </a:rPr>
              <a:t>returnMessage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result =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match result with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_ -&gt; "Success"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msg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-&gt;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msg</a:t>
            </a:r>
            <a:endParaRPr lang="en-GB" sz="1600" dirty="0" smtClean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Designing for errors – converting to strings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381000" y="914400"/>
            <a:ext cx="84582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1200" b="1" dirty="0" err="1" smtClean="0">
                <a:latin typeface="Consolas" pitchFamily="49" charset="0"/>
                <a:cs typeface="Consolas" pitchFamily="49" charset="0"/>
              </a:rPr>
              <a:t>returnMessage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result = 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match result with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2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_ -&gt; "Success"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2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err -&gt; 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match err with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| </a:t>
            </a:r>
            <a:r>
              <a:rPr lang="en-GB" sz="1200" b="1" dirty="0" err="1" smtClean="0">
                <a:latin typeface="Consolas" pitchFamily="49" charset="0"/>
                <a:cs typeface="Consolas" pitchFamily="49" charset="0"/>
              </a:rPr>
              <a:t>NameMustNotBeBlank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-&gt; "Name must not be blank" 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| </a:t>
            </a:r>
            <a:r>
              <a:rPr lang="en-GB" sz="1200" b="1" dirty="0" err="1" smtClean="0">
                <a:latin typeface="Consolas" pitchFamily="49" charset="0"/>
                <a:cs typeface="Consolas" pitchFamily="49" charset="0"/>
              </a:rPr>
              <a:t>EmailMustNotBeBlank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-&gt; "Email must not be blank" 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| </a:t>
            </a:r>
            <a:r>
              <a:rPr lang="en-GB" sz="1200" b="1" dirty="0" err="1" smtClean="0">
                <a:latin typeface="Consolas" pitchFamily="49" charset="0"/>
                <a:cs typeface="Consolas" pitchFamily="49" charset="0"/>
              </a:rPr>
              <a:t>EmailNotValid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(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EmailAddress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email) -&gt; 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sprintf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"Email %s is not valid" email</a:t>
            </a:r>
          </a:p>
          <a:p>
            <a:endParaRPr lang="en-GB" sz="12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// database errors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| </a:t>
            </a:r>
            <a:r>
              <a:rPr lang="en-GB" sz="1200" b="1" dirty="0" err="1" smtClean="0">
                <a:latin typeface="Consolas" pitchFamily="49" charset="0"/>
                <a:cs typeface="Consolas" pitchFamily="49" charset="0"/>
              </a:rPr>
              <a:t>UserIdNotValid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(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UserId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id) -&gt;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sprintf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"User id %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is not a valid user id" id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| </a:t>
            </a:r>
            <a:r>
              <a:rPr lang="en-GB" sz="1200" b="1" dirty="0" err="1" smtClean="0">
                <a:latin typeface="Consolas" pitchFamily="49" charset="0"/>
                <a:cs typeface="Consolas" pitchFamily="49" charset="0"/>
              </a:rPr>
              <a:t>DbUserNotFoundError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(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UserId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id) -&gt;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sprintf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"User id %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was not found in the database" id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| </a:t>
            </a:r>
            <a:r>
              <a:rPr lang="en-GB" sz="1200" b="1" dirty="0" err="1" smtClean="0">
                <a:latin typeface="Consolas" pitchFamily="49" charset="0"/>
                <a:cs typeface="Consolas" pitchFamily="49" charset="0"/>
              </a:rPr>
              <a:t>DbTimeout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(_,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TimeoutMs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ms) -&gt;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sprintf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"Could not connect to database within %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ms" ms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| </a:t>
            </a:r>
            <a:r>
              <a:rPr lang="en-GB" sz="1200" b="1" dirty="0" err="1" smtClean="0">
                <a:latin typeface="Consolas" pitchFamily="49" charset="0"/>
                <a:cs typeface="Consolas" pitchFamily="49" charset="0"/>
              </a:rPr>
              <a:t>DbConcurrencyError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-&gt; 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sprintf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"Another user has modified the record. Please resubmit" 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| </a:t>
            </a:r>
            <a:r>
              <a:rPr lang="en-GB" sz="1200" b="1" dirty="0" err="1" smtClean="0">
                <a:latin typeface="Consolas" pitchFamily="49" charset="0"/>
                <a:cs typeface="Consolas" pitchFamily="49" charset="0"/>
              </a:rPr>
              <a:t>DbAuthorizationError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_ -&gt;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sprintf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"You do not have permission to access the database" </a:t>
            </a:r>
          </a:p>
          <a:p>
            <a:endParaRPr lang="en-GB" sz="12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// SMTP errors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| </a:t>
            </a:r>
            <a:r>
              <a:rPr lang="en-GB" sz="1200" b="1" dirty="0" err="1" smtClean="0">
                <a:latin typeface="Consolas" pitchFamily="49" charset="0"/>
                <a:cs typeface="Consolas" pitchFamily="49" charset="0"/>
              </a:rPr>
              <a:t>SmtpTimeout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(_,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TimeoutMs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ms) -&gt;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sprintf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"Could not connect to SMTP server within %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ms" ms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| </a:t>
            </a:r>
            <a:r>
              <a:rPr lang="en-GB" sz="1200" b="1" dirty="0" err="1" smtClean="0">
                <a:latin typeface="Consolas" pitchFamily="49" charset="0"/>
                <a:cs typeface="Consolas" pitchFamily="49" charset="0"/>
              </a:rPr>
              <a:t>SmtpBadRecipient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(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EmailAddress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email) -&gt;</a:t>
            </a:r>
          </a:p>
          <a:p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GB" sz="1200" dirty="0" err="1" smtClean="0">
                <a:latin typeface="Consolas" pitchFamily="49" charset="0"/>
                <a:cs typeface="Consolas" pitchFamily="49" charset="0"/>
              </a:rPr>
              <a:t>sprintf</a:t>
            </a:r>
            <a:r>
              <a:rPr lang="en-GB" sz="1200" dirty="0" smtClean="0">
                <a:latin typeface="Consolas" pitchFamily="49" charset="0"/>
                <a:cs typeface="Consolas" pitchFamily="49" charset="0"/>
              </a:rPr>
              <a:t> "The email %s is not a valid recipient" email</a:t>
            </a:r>
          </a:p>
        </p:txBody>
      </p:sp>
      <p:grpSp>
        <p:nvGrpSpPr>
          <p:cNvPr id="2" name="Group 33"/>
          <p:cNvGrpSpPr/>
          <p:nvPr/>
        </p:nvGrpSpPr>
        <p:grpSpPr>
          <a:xfrm>
            <a:off x="4953000" y="1905000"/>
            <a:ext cx="4191000" cy="923330"/>
            <a:chOff x="5251762" y="1545388"/>
            <a:chExt cx="4191000" cy="923330"/>
          </a:xfrm>
        </p:grpSpPr>
        <p:sp>
          <p:nvSpPr>
            <p:cNvPr id="6" name="TextBox 5"/>
            <p:cNvSpPr txBox="1"/>
            <p:nvPr/>
          </p:nvSpPr>
          <p:spPr>
            <a:xfrm>
              <a:off x="6318562" y="1545388"/>
              <a:ext cx="31242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Each case must be converted to a string – but this is only needed once, and only at the last step.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 rot="10800000" flipH="1" flipV="1">
              <a:off x="5251762" y="1850188"/>
              <a:ext cx="1295400" cy="536222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83033" h="689428">
                  <a:moveTo>
                    <a:pt x="0" y="137885"/>
                  </a:moveTo>
                  <a:cubicBezTo>
                    <a:pt x="1701199" y="0"/>
                    <a:pt x="2656914" y="689428"/>
                    <a:pt x="3783034" y="333828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6553200" y="502920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All strings are in one place, so translations are easier.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 rot="21540000">
            <a:off x="6324600" y="3276600"/>
            <a:ext cx="281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Different conversions can be used depending on the target. E.g. user messages vs. logging.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grpSp>
        <p:nvGrpSpPr>
          <p:cNvPr id="3" name="Group 10"/>
          <p:cNvGrpSpPr/>
          <p:nvPr/>
        </p:nvGrpSpPr>
        <p:grpSpPr>
          <a:xfrm>
            <a:off x="3200400" y="762000"/>
            <a:ext cx="1776543" cy="948589"/>
            <a:chOff x="6629400" y="5105400"/>
            <a:chExt cx="1776543" cy="948589"/>
          </a:xfrm>
        </p:grpSpPr>
        <p:pic>
          <p:nvPicPr>
            <p:cNvPr id="12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 l="9642" r="3575"/>
            <a:stretch>
              <a:fillRect/>
            </a:stretch>
          </p:blipFill>
          <p:spPr bwMode="auto">
            <a:xfrm>
              <a:off x="6629400" y="5217160"/>
              <a:ext cx="1776543" cy="82145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Rectangle 12"/>
            <p:cNvSpPr/>
            <p:nvPr/>
          </p:nvSpPr>
          <p:spPr>
            <a:xfrm>
              <a:off x="6858000" y="5105400"/>
              <a:ext cx="1371600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  <a:cs typeface="Consolas" pitchFamily="49" charset="0"/>
                </a:rPr>
                <a:t>returnMessage</a:t>
              </a:r>
              <a:endParaRPr lang="en-GB" sz="1600" dirty="0" smtClean="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553200" y="5562600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(or use resource file)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5" grpId="0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Designing for errors - review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381000" y="1143000"/>
            <a:ext cx="84582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ErrorMessage</a:t>
            </a:r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NameMustNotBeBlank</a:t>
            </a:r>
            <a:endParaRPr lang="en-GB" sz="2000" dirty="0" smtClean="0">
              <a:solidFill>
                <a:schemeClr val="bg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EmailMustNotBeBlank</a:t>
            </a:r>
            <a:endParaRPr lang="en-GB" sz="2000" dirty="0" smtClean="0">
              <a:solidFill>
                <a:schemeClr val="bg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EmailNotValid</a:t>
            </a:r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EmailAddress</a:t>
            </a:r>
            <a:endParaRPr lang="en-GB" sz="2000" dirty="0" smtClean="0">
              <a:solidFill>
                <a:schemeClr val="bg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// database errors</a:t>
            </a: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UserIdNotValid</a:t>
            </a:r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UserId</a:t>
            </a:r>
            <a:endParaRPr lang="en-GB" sz="2000" dirty="0" smtClean="0">
              <a:solidFill>
                <a:schemeClr val="bg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DbUserNotFoundError</a:t>
            </a:r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UserId</a:t>
            </a:r>
            <a:endParaRPr lang="en-GB" sz="2000" dirty="0" smtClean="0">
              <a:solidFill>
                <a:schemeClr val="bg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DbTimeout</a:t>
            </a:r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ConnectionString</a:t>
            </a:r>
            <a:endParaRPr lang="en-GB" sz="2000" dirty="0" smtClean="0">
              <a:solidFill>
                <a:schemeClr val="bg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DbConcurrencyError</a:t>
            </a:r>
            <a:endParaRPr lang="en-GB" sz="2000" dirty="0" smtClean="0">
              <a:solidFill>
                <a:schemeClr val="bg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DbAuthorizationError</a:t>
            </a:r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ConnectionString</a:t>
            </a:r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* Credentials</a:t>
            </a: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// SMTP errors</a:t>
            </a: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SmtpTimeout</a:t>
            </a:r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SmtpConnection</a:t>
            </a:r>
            <a:endParaRPr lang="en-GB" sz="2000" dirty="0" smtClean="0">
              <a:solidFill>
                <a:schemeClr val="bg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SmtpBadRecipient</a:t>
            </a:r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000" dirty="0" err="1" smtClean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EmailAddress</a:t>
            </a:r>
            <a:endParaRPr lang="en-GB" sz="2000" dirty="0" smtClean="0">
              <a:solidFill>
                <a:schemeClr val="bg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75820" y="721487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Documentation of everything that can go wrong.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21714" y="1712087"/>
            <a:ext cx="4545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Type-safe -- can't go out of date!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-60000">
            <a:off x="5177873" y="2396742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Surfaces hidden requirements.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-60000">
            <a:off x="6017124" y="2998962"/>
            <a:ext cx="31198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Test against error codes, not strings.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-60000">
            <a:off x="5177872" y="5139942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Makes translation easier.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19" grpId="0"/>
      <p:bldP spid="11" grpId="0"/>
      <p:bldP spid="13" grpId="0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Parallel tracks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Parallel validation</a:t>
            </a:r>
            <a:endParaRPr lang="en-GB" dirty="0"/>
          </a:p>
        </p:txBody>
      </p:sp>
      <p:grpSp>
        <p:nvGrpSpPr>
          <p:cNvPr id="3" name="Group 2"/>
          <p:cNvGrpSpPr/>
          <p:nvPr/>
        </p:nvGrpSpPr>
        <p:grpSpPr>
          <a:xfrm>
            <a:off x="381000" y="2362200"/>
            <a:ext cx="2666999" cy="1283732"/>
            <a:chOff x="685801" y="1996401"/>
            <a:chExt cx="2666999" cy="1283732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" name="TextBox 4"/>
            <p:cNvSpPr txBox="1"/>
            <p:nvPr/>
          </p:nvSpPr>
          <p:spPr>
            <a:xfrm>
              <a:off x="838201" y="1996401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err="1" smtClean="0"/>
                <a:t>nameNotBlank</a:t>
              </a:r>
              <a:endParaRPr lang="en-GB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276599" y="2362200"/>
            <a:ext cx="2666999" cy="1283732"/>
            <a:chOff x="685801" y="1996401"/>
            <a:chExt cx="2666999" cy="1283732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838202" y="1996401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/>
                <a:t>name50</a:t>
              </a:r>
              <a:endParaRPr lang="en-GB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172200" y="2362200"/>
            <a:ext cx="2666999" cy="1283732"/>
            <a:chOff x="685801" y="1996401"/>
            <a:chExt cx="2666999" cy="1283732"/>
          </a:xfrm>
        </p:grpSpPr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838201" y="1996401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err="1" smtClean="0"/>
                <a:t>emailNotBlank</a:t>
              </a:r>
              <a:endParaRPr lang="en-GB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600200" y="396240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Problem: Validation done in series.</a:t>
            </a:r>
          </a:p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So only one error at a time is returned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5" name="Freeform 14"/>
          <p:cNvSpPr/>
          <p:nvPr/>
        </p:nvSpPr>
        <p:spPr>
          <a:xfrm rot="10800000" flipH="1" flipV="1">
            <a:off x="2895600" y="3276600"/>
            <a:ext cx="1905000" cy="247759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0 w 4145339"/>
              <a:gd name="connsiteY0" fmla="*/ 685800 h 685800"/>
              <a:gd name="connsiteX1" fmla="*/ 4145340 w 4145339"/>
              <a:gd name="connsiteY1" fmla="*/ 0 h 685800"/>
              <a:gd name="connsiteX0" fmla="*/ 0 w 3783033"/>
              <a:gd name="connsiteY0" fmla="*/ 475343 h 1026886"/>
              <a:gd name="connsiteX1" fmla="*/ 3783034 w 3783033"/>
              <a:gd name="connsiteY1" fmla="*/ 671286 h 1026886"/>
              <a:gd name="connsiteX0" fmla="*/ 0 w 3783033"/>
              <a:gd name="connsiteY0" fmla="*/ 137885 h 689428"/>
              <a:gd name="connsiteX1" fmla="*/ 3783034 w 3783033"/>
              <a:gd name="connsiteY1" fmla="*/ 333828 h 689428"/>
              <a:gd name="connsiteX0" fmla="*/ 0 w 3783033"/>
              <a:gd name="connsiteY0" fmla="*/ 137885 h 1513113"/>
              <a:gd name="connsiteX1" fmla="*/ 3783034 w 3783033"/>
              <a:gd name="connsiteY1" fmla="*/ 1157513 h 1513113"/>
              <a:gd name="connsiteX0" fmla="*/ 0 w 3783033"/>
              <a:gd name="connsiteY0" fmla="*/ 0 h 1375228"/>
              <a:gd name="connsiteX1" fmla="*/ 3783034 w 3783033"/>
              <a:gd name="connsiteY1" fmla="*/ 1019628 h 1375228"/>
              <a:gd name="connsiteX0" fmla="*/ 2683839 w 3306416"/>
              <a:gd name="connsiteY0" fmla="*/ 0 h 1473199"/>
              <a:gd name="connsiteX1" fmla="*/ 1126121 w 3306416"/>
              <a:gd name="connsiteY1" fmla="*/ 1117599 h 1473199"/>
              <a:gd name="connsiteX0" fmla="*/ 6466872 w 7089449"/>
              <a:gd name="connsiteY0" fmla="*/ 0 h 833761"/>
              <a:gd name="connsiteX1" fmla="*/ 1126119 w 7089449"/>
              <a:gd name="connsiteY1" fmla="*/ 0 h 833761"/>
              <a:gd name="connsiteX0" fmla="*/ 5340752 w 5963329"/>
              <a:gd name="connsiteY0" fmla="*/ 0 h 833761"/>
              <a:gd name="connsiteX1" fmla="*/ -1 w 5963329"/>
              <a:gd name="connsiteY1" fmla="*/ 0 h 833761"/>
              <a:gd name="connsiteX0" fmla="*/ 5340752 w 5340752"/>
              <a:gd name="connsiteY0" fmla="*/ 0 h 318547"/>
              <a:gd name="connsiteX1" fmla="*/ -1 w 5340752"/>
              <a:gd name="connsiteY1" fmla="*/ 0 h 318547"/>
              <a:gd name="connsiteX0" fmla="*/ 5563283 w 5563283"/>
              <a:gd name="connsiteY0" fmla="*/ 0 h 318547"/>
              <a:gd name="connsiteX1" fmla="*/ 0 w 5563283"/>
              <a:gd name="connsiteY1" fmla="*/ 97971 h 318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63283" h="318547">
                <a:moveTo>
                  <a:pt x="5563283" y="0"/>
                </a:moveTo>
                <a:cubicBezTo>
                  <a:pt x="2559907" y="318547"/>
                  <a:pt x="1518076" y="191930"/>
                  <a:pt x="0" y="97971"/>
                </a:cubicBezTo>
              </a:path>
            </a:pathLst>
          </a:custGeom>
          <a:ln w="3810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 rot="21540000">
            <a:off x="5881833" y="4489890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It would be nice to return all validation errors at once.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7" name="Freeform 16"/>
          <p:cNvSpPr/>
          <p:nvPr/>
        </p:nvSpPr>
        <p:spPr>
          <a:xfrm rot="10800000" flipH="1" flipV="1">
            <a:off x="2819400" y="2819399"/>
            <a:ext cx="609600" cy="45719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0 w 4145339"/>
              <a:gd name="connsiteY0" fmla="*/ 685800 h 685800"/>
              <a:gd name="connsiteX1" fmla="*/ 4145340 w 4145339"/>
              <a:gd name="connsiteY1" fmla="*/ 0 h 685800"/>
              <a:gd name="connsiteX0" fmla="*/ 0 w 3783033"/>
              <a:gd name="connsiteY0" fmla="*/ 475343 h 1026886"/>
              <a:gd name="connsiteX1" fmla="*/ 3783034 w 3783033"/>
              <a:gd name="connsiteY1" fmla="*/ 671286 h 1026886"/>
              <a:gd name="connsiteX0" fmla="*/ 0 w 3783033"/>
              <a:gd name="connsiteY0" fmla="*/ 137885 h 689428"/>
              <a:gd name="connsiteX1" fmla="*/ 3783034 w 3783033"/>
              <a:gd name="connsiteY1" fmla="*/ 333828 h 689428"/>
              <a:gd name="connsiteX0" fmla="*/ 0 w 3783033"/>
              <a:gd name="connsiteY0" fmla="*/ 137885 h 1513113"/>
              <a:gd name="connsiteX1" fmla="*/ 3783034 w 3783033"/>
              <a:gd name="connsiteY1" fmla="*/ 1157513 h 1513113"/>
              <a:gd name="connsiteX0" fmla="*/ 0 w 3783033"/>
              <a:gd name="connsiteY0" fmla="*/ 0 h 1375228"/>
              <a:gd name="connsiteX1" fmla="*/ 3783034 w 3783033"/>
              <a:gd name="connsiteY1" fmla="*/ 1019628 h 1375228"/>
              <a:gd name="connsiteX0" fmla="*/ 2683839 w 3306416"/>
              <a:gd name="connsiteY0" fmla="*/ 0 h 1473199"/>
              <a:gd name="connsiteX1" fmla="*/ 1126121 w 3306416"/>
              <a:gd name="connsiteY1" fmla="*/ 1117599 h 1473199"/>
              <a:gd name="connsiteX0" fmla="*/ 6466872 w 7089449"/>
              <a:gd name="connsiteY0" fmla="*/ 0 h 833761"/>
              <a:gd name="connsiteX1" fmla="*/ 1126119 w 7089449"/>
              <a:gd name="connsiteY1" fmla="*/ 0 h 833761"/>
              <a:gd name="connsiteX0" fmla="*/ 5340752 w 5963329"/>
              <a:gd name="connsiteY0" fmla="*/ 0 h 833761"/>
              <a:gd name="connsiteX1" fmla="*/ -1 w 5963329"/>
              <a:gd name="connsiteY1" fmla="*/ 0 h 833761"/>
              <a:gd name="connsiteX0" fmla="*/ 5340752 w 5340752"/>
              <a:gd name="connsiteY0" fmla="*/ 0 h 318547"/>
              <a:gd name="connsiteX1" fmla="*/ -1 w 5340752"/>
              <a:gd name="connsiteY1" fmla="*/ 0 h 318547"/>
              <a:gd name="connsiteX0" fmla="*/ 5563283 w 5563283"/>
              <a:gd name="connsiteY0" fmla="*/ 0 h 318547"/>
              <a:gd name="connsiteX1" fmla="*/ 0 w 5563283"/>
              <a:gd name="connsiteY1" fmla="*/ 97971 h 318547"/>
              <a:gd name="connsiteX0" fmla="*/ 6008346 w 6008346"/>
              <a:gd name="connsiteY0" fmla="*/ 0 h 1073672"/>
              <a:gd name="connsiteX1" fmla="*/ 0 w 6008346"/>
              <a:gd name="connsiteY1" fmla="*/ 979713 h 1073672"/>
              <a:gd name="connsiteX0" fmla="*/ 3003376 w 3003376"/>
              <a:gd name="connsiteY0" fmla="*/ 0 h 318547"/>
              <a:gd name="connsiteX1" fmla="*/ 1000594 w 3003376"/>
              <a:gd name="connsiteY1" fmla="*/ 0 h 318547"/>
              <a:gd name="connsiteX0" fmla="*/ 2002782 w 2002782"/>
              <a:gd name="connsiteY0" fmla="*/ 0 h 0"/>
              <a:gd name="connsiteX1" fmla="*/ 0 w 200278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782">
                <a:moveTo>
                  <a:pt x="2002782" y="0"/>
                </a:moveTo>
                <a:lnTo>
                  <a:pt x="0" y="0"/>
                </a:lnTo>
              </a:path>
            </a:pathLst>
          </a:custGeom>
          <a:ln w="38100">
            <a:solidFill>
              <a:srgbClr val="00B05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 17"/>
          <p:cNvSpPr/>
          <p:nvPr/>
        </p:nvSpPr>
        <p:spPr>
          <a:xfrm rot="10800000" flipH="1" flipV="1">
            <a:off x="5715000" y="2819399"/>
            <a:ext cx="609600" cy="45719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0 w 4145339"/>
              <a:gd name="connsiteY0" fmla="*/ 685800 h 685800"/>
              <a:gd name="connsiteX1" fmla="*/ 4145340 w 4145339"/>
              <a:gd name="connsiteY1" fmla="*/ 0 h 685800"/>
              <a:gd name="connsiteX0" fmla="*/ 0 w 3783033"/>
              <a:gd name="connsiteY0" fmla="*/ 475343 h 1026886"/>
              <a:gd name="connsiteX1" fmla="*/ 3783034 w 3783033"/>
              <a:gd name="connsiteY1" fmla="*/ 671286 h 1026886"/>
              <a:gd name="connsiteX0" fmla="*/ 0 w 3783033"/>
              <a:gd name="connsiteY0" fmla="*/ 137885 h 689428"/>
              <a:gd name="connsiteX1" fmla="*/ 3783034 w 3783033"/>
              <a:gd name="connsiteY1" fmla="*/ 333828 h 689428"/>
              <a:gd name="connsiteX0" fmla="*/ 0 w 3783033"/>
              <a:gd name="connsiteY0" fmla="*/ 137885 h 1513113"/>
              <a:gd name="connsiteX1" fmla="*/ 3783034 w 3783033"/>
              <a:gd name="connsiteY1" fmla="*/ 1157513 h 1513113"/>
              <a:gd name="connsiteX0" fmla="*/ 0 w 3783033"/>
              <a:gd name="connsiteY0" fmla="*/ 0 h 1375228"/>
              <a:gd name="connsiteX1" fmla="*/ 3783034 w 3783033"/>
              <a:gd name="connsiteY1" fmla="*/ 1019628 h 1375228"/>
              <a:gd name="connsiteX0" fmla="*/ 2683839 w 3306416"/>
              <a:gd name="connsiteY0" fmla="*/ 0 h 1473199"/>
              <a:gd name="connsiteX1" fmla="*/ 1126121 w 3306416"/>
              <a:gd name="connsiteY1" fmla="*/ 1117599 h 1473199"/>
              <a:gd name="connsiteX0" fmla="*/ 6466872 w 7089449"/>
              <a:gd name="connsiteY0" fmla="*/ 0 h 833761"/>
              <a:gd name="connsiteX1" fmla="*/ 1126119 w 7089449"/>
              <a:gd name="connsiteY1" fmla="*/ 0 h 833761"/>
              <a:gd name="connsiteX0" fmla="*/ 5340752 w 5963329"/>
              <a:gd name="connsiteY0" fmla="*/ 0 h 833761"/>
              <a:gd name="connsiteX1" fmla="*/ -1 w 5963329"/>
              <a:gd name="connsiteY1" fmla="*/ 0 h 833761"/>
              <a:gd name="connsiteX0" fmla="*/ 5340752 w 5340752"/>
              <a:gd name="connsiteY0" fmla="*/ 0 h 318547"/>
              <a:gd name="connsiteX1" fmla="*/ -1 w 5340752"/>
              <a:gd name="connsiteY1" fmla="*/ 0 h 318547"/>
              <a:gd name="connsiteX0" fmla="*/ 5563283 w 5563283"/>
              <a:gd name="connsiteY0" fmla="*/ 0 h 318547"/>
              <a:gd name="connsiteX1" fmla="*/ 0 w 5563283"/>
              <a:gd name="connsiteY1" fmla="*/ 97971 h 318547"/>
              <a:gd name="connsiteX0" fmla="*/ 6008346 w 6008346"/>
              <a:gd name="connsiteY0" fmla="*/ 0 h 1073672"/>
              <a:gd name="connsiteX1" fmla="*/ 0 w 6008346"/>
              <a:gd name="connsiteY1" fmla="*/ 979713 h 1073672"/>
              <a:gd name="connsiteX0" fmla="*/ 3003376 w 3003376"/>
              <a:gd name="connsiteY0" fmla="*/ 0 h 318547"/>
              <a:gd name="connsiteX1" fmla="*/ 1000594 w 3003376"/>
              <a:gd name="connsiteY1" fmla="*/ 0 h 318547"/>
              <a:gd name="connsiteX0" fmla="*/ 2002782 w 2002782"/>
              <a:gd name="connsiteY0" fmla="*/ 0 h 0"/>
              <a:gd name="connsiteX1" fmla="*/ 0 w 200278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782">
                <a:moveTo>
                  <a:pt x="2002782" y="0"/>
                </a:moveTo>
                <a:lnTo>
                  <a:pt x="0" y="0"/>
                </a:lnTo>
              </a:path>
            </a:pathLst>
          </a:custGeom>
          <a:ln w="38100">
            <a:solidFill>
              <a:srgbClr val="00B05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 18"/>
          <p:cNvSpPr/>
          <p:nvPr/>
        </p:nvSpPr>
        <p:spPr>
          <a:xfrm rot="10800000" flipH="1" flipV="1">
            <a:off x="5791200" y="3276600"/>
            <a:ext cx="1905000" cy="247759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0 w 4145339"/>
              <a:gd name="connsiteY0" fmla="*/ 685800 h 685800"/>
              <a:gd name="connsiteX1" fmla="*/ 4145340 w 4145339"/>
              <a:gd name="connsiteY1" fmla="*/ 0 h 685800"/>
              <a:gd name="connsiteX0" fmla="*/ 0 w 3783033"/>
              <a:gd name="connsiteY0" fmla="*/ 475343 h 1026886"/>
              <a:gd name="connsiteX1" fmla="*/ 3783034 w 3783033"/>
              <a:gd name="connsiteY1" fmla="*/ 671286 h 1026886"/>
              <a:gd name="connsiteX0" fmla="*/ 0 w 3783033"/>
              <a:gd name="connsiteY0" fmla="*/ 137885 h 689428"/>
              <a:gd name="connsiteX1" fmla="*/ 3783034 w 3783033"/>
              <a:gd name="connsiteY1" fmla="*/ 333828 h 689428"/>
              <a:gd name="connsiteX0" fmla="*/ 0 w 3783033"/>
              <a:gd name="connsiteY0" fmla="*/ 137885 h 1513113"/>
              <a:gd name="connsiteX1" fmla="*/ 3783034 w 3783033"/>
              <a:gd name="connsiteY1" fmla="*/ 1157513 h 1513113"/>
              <a:gd name="connsiteX0" fmla="*/ 0 w 3783033"/>
              <a:gd name="connsiteY0" fmla="*/ 0 h 1375228"/>
              <a:gd name="connsiteX1" fmla="*/ 3783034 w 3783033"/>
              <a:gd name="connsiteY1" fmla="*/ 1019628 h 1375228"/>
              <a:gd name="connsiteX0" fmla="*/ 2683839 w 3306416"/>
              <a:gd name="connsiteY0" fmla="*/ 0 h 1473199"/>
              <a:gd name="connsiteX1" fmla="*/ 1126121 w 3306416"/>
              <a:gd name="connsiteY1" fmla="*/ 1117599 h 1473199"/>
              <a:gd name="connsiteX0" fmla="*/ 6466872 w 7089449"/>
              <a:gd name="connsiteY0" fmla="*/ 0 h 833761"/>
              <a:gd name="connsiteX1" fmla="*/ 1126119 w 7089449"/>
              <a:gd name="connsiteY1" fmla="*/ 0 h 833761"/>
              <a:gd name="connsiteX0" fmla="*/ 5340752 w 5963329"/>
              <a:gd name="connsiteY0" fmla="*/ 0 h 833761"/>
              <a:gd name="connsiteX1" fmla="*/ -1 w 5963329"/>
              <a:gd name="connsiteY1" fmla="*/ 0 h 833761"/>
              <a:gd name="connsiteX0" fmla="*/ 5340752 w 5340752"/>
              <a:gd name="connsiteY0" fmla="*/ 0 h 318547"/>
              <a:gd name="connsiteX1" fmla="*/ -1 w 5340752"/>
              <a:gd name="connsiteY1" fmla="*/ 0 h 318547"/>
              <a:gd name="connsiteX0" fmla="*/ 5563283 w 5563283"/>
              <a:gd name="connsiteY0" fmla="*/ 0 h 318547"/>
              <a:gd name="connsiteX1" fmla="*/ 0 w 5563283"/>
              <a:gd name="connsiteY1" fmla="*/ 97971 h 318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63283" h="318547">
                <a:moveTo>
                  <a:pt x="5563283" y="0"/>
                </a:moveTo>
                <a:cubicBezTo>
                  <a:pt x="2559907" y="318547"/>
                  <a:pt x="1518076" y="191930"/>
                  <a:pt x="0" y="97971"/>
                </a:cubicBezTo>
              </a:path>
            </a:pathLst>
          </a:custGeom>
          <a:ln w="3810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Imperative code with error handling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750868"/>
            <a:ext cx="80772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string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UpdateCustomerWithErrorHandling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{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request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receiveRequest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isValidated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if (!</a:t>
            </a:r>
            <a:r>
              <a:rPr lang="en-GB" sz="1600" dirty="0" err="1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isValidated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)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 return "Request is not valid"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canonicalizeEmail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db.updateDbFromRequest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smtpServer.sendEmail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request.Email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)</a:t>
            </a:r>
            <a:endParaRPr lang="en-GB" sz="1600" dirty="0" smtClean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  <a:p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return "OK";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GB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Parallel validation</a:t>
            </a:r>
            <a:endParaRPr lang="en-GB" dirty="0"/>
          </a:p>
        </p:txBody>
      </p:sp>
      <p:grpSp>
        <p:nvGrpSpPr>
          <p:cNvPr id="3" name="Group 2"/>
          <p:cNvGrpSpPr/>
          <p:nvPr/>
        </p:nvGrpSpPr>
        <p:grpSpPr>
          <a:xfrm>
            <a:off x="2362200" y="990600"/>
            <a:ext cx="2666999" cy="1283732"/>
            <a:chOff x="685801" y="1996401"/>
            <a:chExt cx="2666999" cy="1283732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" name="TextBox 4"/>
            <p:cNvSpPr txBox="1"/>
            <p:nvPr/>
          </p:nvSpPr>
          <p:spPr>
            <a:xfrm>
              <a:off x="838201" y="1996401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err="1" smtClean="0"/>
                <a:t>nameNotBlank</a:t>
              </a:r>
              <a:endParaRPr lang="en-GB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362200" y="2362200"/>
            <a:ext cx="2666999" cy="1283732"/>
            <a:chOff x="685801" y="1996401"/>
            <a:chExt cx="2666999" cy="1283732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838202" y="1996401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/>
                <a:t>name50</a:t>
              </a:r>
              <a:endParaRPr lang="en-GB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362200" y="3810000"/>
            <a:ext cx="2666999" cy="1283732"/>
            <a:chOff x="685801" y="1996401"/>
            <a:chExt cx="2666999" cy="1283732"/>
          </a:xfrm>
        </p:grpSpPr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838201" y="1996401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err="1" smtClean="0"/>
                <a:t>emailNotBlank</a:t>
              </a:r>
              <a:endParaRPr lang="en-GB" dirty="0"/>
            </a:p>
          </p:txBody>
        </p:sp>
      </p:grpSp>
      <p:cxnSp>
        <p:nvCxnSpPr>
          <p:cNvPr id="225282" name="AutoShape 2"/>
          <p:cNvCxnSpPr>
            <a:cxnSpLocks noChangeShapeType="1"/>
          </p:cNvCxnSpPr>
          <p:nvPr/>
        </p:nvCxnSpPr>
        <p:spPr bwMode="auto">
          <a:xfrm flipV="1">
            <a:off x="1524000" y="1558925"/>
            <a:ext cx="838200" cy="879475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cxnSp>
        <p:nvCxnSpPr>
          <p:cNvPr id="225283" name="AutoShape 3"/>
          <p:cNvCxnSpPr>
            <a:cxnSpLocks noChangeShapeType="1"/>
          </p:cNvCxnSpPr>
          <p:nvPr/>
        </p:nvCxnSpPr>
        <p:spPr bwMode="auto">
          <a:xfrm>
            <a:off x="1905000" y="2895600"/>
            <a:ext cx="381000" cy="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cxnSp>
        <p:nvCxnSpPr>
          <p:cNvPr id="225284" name="AutoShape 4"/>
          <p:cNvCxnSpPr>
            <a:cxnSpLocks noChangeShapeType="1"/>
          </p:cNvCxnSpPr>
          <p:nvPr/>
        </p:nvCxnSpPr>
        <p:spPr bwMode="auto">
          <a:xfrm>
            <a:off x="1524000" y="3429000"/>
            <a:ext cx="685800" cy="796925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225285" name="Text Box 5"/>
          <p:cNvSpPr txBox="1">
            <a:spLocks noChangeArrowheads="1"/>
          </p:cNvSpPr>
          <p:nvPr/>
        </p:nvSpPr>
        <p:spPr bwMode="auto">
          <a:xfrm>
            <a:off x="990600" y="2549525"/>
            <a:ext cx="838200" cy="727075"/>
          </a:xfrm>
          <a:prstGeom prst="rect">
            <a:avLst/>
          </a:prstGeom>
          <a:solidFill>
            <a:srgbClr val="FFFFFF"/>
          </a:solidFill>
          <a:ln w="38100">
            <a:noFill/>
            <a:prstDash val="sysDot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Split input</a:t>
            </a:r>
            <a:endParaRPr kumimoji="0" lang="en-US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25286" name="AutoShape 6"/>
          <p:cNvCxnSpPr>
            <a:cxnSpLocks noChangeShapeType="1"/>
            <a:endCxn id="225285" idx="1"/>
          </p:cNvCxnSpPr>
          <p:nvPr/>
        </p:nvCxnSpPr>
        <p:spPr bwMode="auto">
          <a:xfrm flipV="1">
            <a:off x="304800" y="2913063"/>
            <a:ext cx="685800" cy="17462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cxnSp>
        <p:nvCxnSpPr>
          <p:cNvPr id="44" name="AutoShape 2"/>
          <p:cNvCxnSpPr>
            <a:cxnSpLocks noChangeShapeType="1"/>
          </p:cNvCxnSpPr>
          <p:nvPr/>
        </p:nvCxnSpPr>
        <p:spPr bwMode="auto">
          <a:xfrm>
            <a:off x="5105400" y="1676400"/>
            <a:ext cx="1066800" cy="76200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cxnSp>
        <p:nvCxnSpPr>
          <p:cNvPr id="45" name="AutoShape 3"/>
          <p:cNvCxnSpPr>
            <a:cxnSpLocks noChangeShapeType="1"/>
          </p:cNvCxnSpPr>
          <p:nvPr/>
        </p:nvCxnSpPr>
        <p:spPr bwMode="auto">
          <a:xfrm>
            <a:off x="5334000" y="2895600"/>
            <a:ext cx="457200" cy="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cxnSp>
        <p:nvCxnSpPr>
          <p:cNvPr id="46" name="AutoShape 4"/>
          <p:cNvCxnSpPr>
            <a:cxnSpLocks noChangeShapeType="1"/>
          </p:cNvCxnSpPr>
          <p:nvPr/>
        </p:nvCxnSpPr>
        <p:spPr bwMode="auto">
          <a:xfrm flipV="1">
            <a:off x="5029200" y="3352800"/>
            <a:ext cx="1219200" cy="1066802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47" name="Text Box 5"/>
          <p:cNvSpPr txBox="1">
            <a:spLocks noChangeArrowheads="1"/>
          </p:cNvSpPr>
          <p:nvPr/>
        </p:nvSpPr>
        <p:spPr bwMode="auto">
          <a:xfrm rot="10800000" flipV="1">
            <a:off x="5943600" y="2590800"/>
            <a:ext cx="1143000" cy="727075"/>
          </a:xfrm>
          <a:prstGeom prst="rect">
            <a:avLst/>
          </a:prstGeom>
          <a:solidFill>
            <a:srgbClr val="FFFFFF"/>
          </a:solidFill>
          <a:ln w="38100">
            <a:noFill/>
            <a:prstDash val="sysDot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Combine output</a:t>
            </a:r>
            <a:endParaRPr kumimoji="0" lang="en-US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48" name="AutoShape 6"/>
          <p:cNvCxnSpPr>
            <a:cxnSpLocks noChangeShapeType="1"/>
          </p:cNvCxnSpPr>
          <p:nvPr/>
        </p:nvCxnSpPr>
        <p:spPr bwMode="auto">
          <a:xfrm>
            <a:off x="7086600" y="2895600"/>
            <a:ext cx="838200" cy="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64" name="TextBox 63"/>
          <p:cNvSpPr txBox="1"/>
          <p:nvPr/>
        </p:nvSpPr>
        <p:spPr>
          <a:xfrm>
            <a:off x="6934200" y="304800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Now we do get all errors at once!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248400" y="51054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... But how to combine?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5" grpId="0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Combining switches</a:t>
            </a:r>
            <a:endParaRPr lang="en-GB" dirty="0"/>
          </a:p>
        </p:txBody>
      </p:sp>
      <p:grpSp>
        <p:nvGrpSpPr>
          <p:cNvPr id="13" name="Group 12"/>
          <p:cNvGrpSpPr/>
          <p:nvPr/>
        </p:nvGrpSpPr>
        <p:grpSpPr>
          <a:xfrm>
            <a:off x="1524001" y="1981200"/>
            <a:ext cx="6095998" cy="2365732"/>
            <a:chOff x="1524001" y="1981200"/>
            <a:chExt cx="6095998" cy="2365732"/>
          </a:xfrm>
        </p:grpSpPr>
        <p:pic>
          <p:nvPicPr>
            <p:cNvPr id="8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524001" y="1981200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524001" y="3276600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6309" name="AutoShape 5"/>
            <p:cNvSpPr>
              <a:spLocks noChangeArrowheads="1"/>
            </p:cNvSpPr>
            <p:nvPr/>
          </p:nvSpPr>
          <p:spPr bwMode="auto">
            <a:xfrm>
              <a:off x="4343400" y="2819400"/>
              <a:ext cx="565150" cy="279400"/>
            </a:xfrm>
            <a:prstGeom prst="rightArrow">
              <a:avLst>
                <a:gd name="adj1" fmla="val 50000"/>
                <a:gd name="adj2" fmla="val 50568"/>
              </a:avLst>
            </a:prstGeom>
            <a:solidFill>
              <a:srgbClr val="C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6310" name="Text Box 6"/>
            <p:cNvSpPr txBox="1">
              <a:spLocks noChangeArrowheads="1"/>
            </p:cNvSpPr>
            <p:nvPr/>
          </p:nvSpPr>
          <p:spPr bwMode="auto">
            <a:xfrm>
              <a:off x="2590800" y="2438400"/>
              <a:ext cx="676275" cy="8540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64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+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953000" y="2514600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2743200" y="83820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Trick: if we create an operation that combines pairs into a new switch, we can repeat to combine as many switches as we like.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1" y="1902313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3166791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4309791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81400" y="2633391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81400" y="3852591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Combining switches</a:t>
            </a:r>
            <a:endParaRPr lang="en-GB" dirty="0"/>
          </a:p>
        </p:txBody>
      </p:sp>
      <p:sp>
        <p:nvSpPr>
          <p:cNvPr id="23" name="Text Box 6"/>
          <p:cNvSpPr txBox="1">
            <a:spLocks noChangeArrowheads="1"/>
          </p:cNvSpPr>
          <p:nvPr/>
        </p:nvSpPr>
        <p:spPr bwMode="auto">
          <a:xfrm>
            <a:off x="1676400" y="2328591"/>
            <a:ext cx="6762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+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7" name="Text Box 6"/>
          <p:cNvSpPr txBox="1">
            <a:spLocks noChangeArrowheads="1"/>
          </p:cNvSpPr>
          <p:nvPr/>
        </p:nvSpPr>
        <p:spPr bwMode="auto">
          <a:xfrm>
            <a:off x="4648200" y="3014391"/>
            <a:ext cx="6762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+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AutoShape 5"/>
          <p:cNvSpPr>
            <a:spLocks noChangeArrowheads="1"/>
          </p:cNvSpPr>
          <p:nvPr/>
        </p:nvSpPr>
        <p:spPr bwMode="auto">
          <a:xfrm>
            <a:off x="2971800" y="2785791"/>
            <a:ext cx="565150" cy="279400"/>
          </a:xfrm>
          <a:prstGeom prst="rightArrow">
            <a:avLst>
              <a:gd name="adj1" fmla="val 50000"/>
              <a:gd name="adj2" fmla="val 50568"/>
            </a:avLst>
          </a:prstGeom>
          <a:solidFill>
            <a:srgbClr val="C000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53200" y="3209382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" name="Rounded Rectangle 36"/>
          <p:cNvSpPr/>
          <p:nvPr/>
        </p:nvSpPr>
        <p:spPr>
          <a:xfrm>
            <a:off x="457200" y="1795191"/>
            <a:ext cx="2514600" cy="22098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ounded Rectangle 37"/>
          <p:cNvSpPr/>
          <p:nvPr/>
        </p:nvSpPr>
        <p:spPr>
          <a:xfrm>
            <a:off x="3581400" y="2557191"/>
            <a:ext cx="2438400" cy="948009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AutoShape 5"/>
          <p:cNvSpPr>
            <a:spLocks noChangeArrowheads="1"/>
          </p:cNvSpPr>
          <p:nvPr/>
        </p:nvSpPr>
        <p:spPr bwMode="auto">
          <a:xfrm>
            <a:off x="6019800" y="3471591"/>
            <a:ext cx="565150" cy="279400"/>
          </a:xfrm>
          <a:prstGeom prst="rightArrow">
            <a:avLst>
              <a:gd name="adj1" fmla="val 50000"/>
              <a:gd name="adj2" fmla="val 50568"/>
            </a:avLst>
          </a:prstGeom>
          <a:solidFill>
            <a:srgbClr val="C000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0" name="AutoShape 5"/>
          <p:cNvSpPr>
            <a:spLocks noChangeArrowheads="1"/>
          </p:cNvSpPr>
          <p:nvPr/>
        </p:nvSpPr>
        <p:spPr bwMode="auto">
          <a:xfrm rot="20930663">
            <a:off x="2971800" y="4157391"/>
            <a:ext cx="565150" cy="279400"/>
          </a:xfrm>
          <a:prstGeom prst="rightArrow">
            <a:avLst>
              <a:gd name="adj1" fmla="val 50000"/>
              <a:gd name="adj2" fmla="val 50568"/>
            </a:avLst>
          </a:prstGeom>
          <a:solidFill>
            <a:srgbClr val="C000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1" name="TextBox 40"/>
          <p:cNvSpPr txBox="1"/>
          <p:nvPr/>
        </p:nvSpPr>
        <p:spPr>
          <a:xfrm>
            <a:off x="2743200" y="83820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Trick: if we create an operation that combines pairs into a new switch, we can repeat to combine as many switches as we like.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1" y="1902313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3166791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4309791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81400" y="2633391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81400" y="3852591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Combining switches</a:t>
            </a:r>
            <a:endParaRPr lang="en-GB" dirty="0"/>
          </a:p>
        </p:txBody>
      </p:sp>
      <p:sp>
        <p:nvSpPr>
          <p:cNvPr id="23" name="Text Box 6"/>
          <p:cNvSpPr txBox="1">
            <a:spLocks noChangeArrowheads="1"/>
          </p:cNvSpPr>
          <p:nvPr/>
        </p:nvSpPr>
        <p:spPr bwMode="auto">
          <a:xfrm>
            <a:off x="1676400" y="2328591"/>
            <a:ext cx="6762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+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7" name="Text Box 6"/>
          <p:cNvSpPr txBox="1">
            <a:spLocks noChangeArrowheads="1"/>
          </p:cNvSpPr>
          <p:nvPr/>
        </p:nvSpPr>
        <p:spPr bwMode="auto">
          <a:xfrm>
            <a:off x="4648200" y="3014391"/>
            <a:ext cx="6762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+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AutoShape 5"/>
          <p:cNvSpPr>
            <a:spLocks noChangeArrowheads="1"/>
          </p:cNvSpPr>
          <p:nvPr/>
        </p:nvSpPr>
        <p:spPr bwMode="auto">
          <a:xfrm>
            <a:off x="2971800" y="2785791"/>
            <a:ext cx="565150" cy="279400"/>
          </a:xfrm>
          <a:prstGeom prst="rightArrow">
            <a:avLst>
              <a:gd name="adj1" fmla="val 50000"/>
              <a:gd name="adj2" fmla="val 50568"/>
            </a:avLst>
          </a:prstGeom>
          <a:solidFill>
            <a:srgbClr val="C000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53200" y="3209382"/>
            <a:ext cx="2362200" cy="94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" name="Rounded Rectangle 36"/>
          <p:cNvSpPr/>
          <p:nvPr/>
        </p:nvSpPr>
        <p:spPr>
          <a:xfrm>
            <a:off x="3505200" y="2514600"/>
            <a:ext cx="2514600" cy="22098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ounded Rectangle 37"/>
          <p:cNvSpPr/>
          <p:nvPr/>
        </p:nvSpPr>
        <p:spPr>
          <a:xfrm>
            <a:off x="6629400" y="3124200"/>
            <a:ext cx="2438400" cy="871809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AutoShape 5"/>
          <p:cNvSpPr>
            <a:spLocks noChangeArrowheads="1"/>
          </p:cNvSpPr>
          <p:nvPr/>
        </p:nvSpPr>
        <p:spPr bwMode="auto">
          <a:xfrm>
            <a:off x="6019800" y="3471591"/>
            <a:ext cx="565150" cy="279400"/>
          </a:xfrm>
          <a:prstGeom prst="rightArrow">
            <a:avLst>
              <a:gd name="adj1" fmla="val 50000"/>
              <a:gd name="adj2" fmla="val 50568"/>
            </a:avLst>
          </a:prstGeom>
          <a:solidFill>
            <a:srgbClr val="C000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0" name="AutoShape 5"/>
          <p:cNvSpPr>
            <a:spLocks noChangeArrowheads="1"/>
          </p:cNvSpPr>
          <p:nvPr/>
        </p:nvSpPr>
        <p:spPr bwMode="auto">
          <a:xfrm rot="20930663">
            <a:off x="2971800" y="4157391"/>
            <a:ext cx="565150" cy="279400"/>
          </a:xfrm>
          <a:prstGeom prst="rightArrow">
            <a:avLst>
              <a:gd name="adj1" fmla="val 50000"/>
              <a:gd name="adj2" fmla="val 50568"/>
            </a:avLst>
          </a:prstGeom>
          <a:solidFill>
            <a:srgbClr val="C000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1" name="TextBox 40"/>
          <p:cNvSpPr txBox="1"/>
          <p:nvPr/>
        </p:nvSpPr>
        <p:spPr>
          <a:xfrm>
            <a:off x="2743200" y="83820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Trick: if we create an operation that combines pairs into a new switch, we can repeat to combine as many switches as we like.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 rot="21480000">
            <a:off x="4343400" y="6111389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  <a:t>-&gt; For more, see "</a:t>
            </a:r>
            <a:r>
              <a:rPr lang="en-GB" sz="1600" dirty="0" err="1" smtClean="0">
                <a:solidFill>
                  <a:srgbClr val="C00000"/>
                </a:solidFill>
                <a:latin typeface="Conformity" pitchFamily="2" charset="0"/>
              </a:rPr>
              <a:t>monoids</a:t>
            </a:r>
            <a: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  <a:t> without tears"</a:t>
            </a:r>
            <a:endParaRPr lang="en-GB" sz="16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Combining switches</a:t>
            </a:r>
            <a:endParaRPr lang="en-GB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05400" y="725269"/>
            <a:ext cx="2666999" cy="1070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2173069"/>
            <a:ext cx="2666999" cy="1070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2971800" y="1715869"/>
          <a:ext cx="5181600" cy="1432560"/>
        </p:xfrm>
        <a:graphic>
          <a:graphicData uri="http://schemas.openxmlformats.org/drawingml/2006/table">
            <a:tbl>
              <a:tblPr firstCol="1">
                <a:tableStyleId>{5940675A-B579-460E-94D1-54222C63F5DA}</a:tableStyleId>
              </a:tblPr>
              <a:tblGrid>
                <a:gridCol w="1727200"/>
                <a:gridCol w="1727200"/>
                <a:gridCol w="172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smtClean="0"/>
                        <a:t>+</a:t>
                      </a:r>
                      <a:endParaRPr lang="en-GB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Success (S2)</a:t>
                      </a:r>
                      <a:endParaRPr lang="en-GB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Failure (F2)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Success (S1)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S1 or S2</a:t>
                      </a:r>
                      <a:endParaRPr lang="en-GB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F2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Failure (F1)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F1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[F1; F2]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7" name="Group 33"/>
          <p:cNvGrpSpPr/>
          <p:nvPr/>
        </p:nvGrpSpPr>
        <p:grpSpPr>
          <a:xfrm>
            <a:off x="3962400" y="2590801"/>
            <a:ext cx="2514599" cy="1844719"/>
            <a:chOff x="3514614" y="-207211"/>
            <a:chExt cx="2514599" cy="1844719"/>
          </a:xfrm>
        </p:grpSpPr>
        <p:sp>
          <p:nvSpPr>
            <p:cNvPr id="18" name="TextBox 17"/>
            <p:cNvSpPr txBox="1"/>
            <p:nvPr/>
          </p:nvSpPr>
          <p:spPr>
            <a:xfrm rot="60000" flipH="1">
              <a:off x="3514614" y="991177"/>
              <a:ext cx="2133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A failure in either one is a overall failure.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1" name="Freeform 20"/>
            <p:cNvSpPr/>
            <p:nvPr/>
          </p:nvSpPr>
          <p:spPr>
            <a:xfrm rot="10800000" flipV="1">
              <a:off x="4406853" y="249988"/>
              <a:ext cx="22161" cy="798731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  <a:gd name="connsiteX0" fmla="*/ 0 w 3783033"/>
                <a:gd name="connsiteY0" fmla="*/ 137885 h 1513113"/>
                <a:gd name="connsiteX1" fmla="*/ 3783034 w 3783033"/>
                <a:gd name="connsiteY1" fmla="*/ 1157513 h 1513113"/>
                <a:gd name="connsiteX0" fmla="*/ 0 w 3783033"/>
                <a:gd name="connsiteY0" fmla="*/ 0 h 1375228"/>
                <a:gd name="connsiteX1" fmla="*/ 3783034 w 3783033"/>
                <a:gd name="connsiteY1" fmla="*/ 1019628 h 1375228"/>
                <a:gd name="connsiteX0" fmla="*/ 0 w 2447845"/>
                <a:gd name="connsiteY0" fmla="*/ 0 h 2550885"/>
                <a:gd name="connsiteX1" fmla="*/ 2447846 w 2447845"/>
                <a:gd name="connsiteY1" fmla="*/ 2195285 h 2550885"/>
                <a:gd name="connsiteX0" fmla="*/ 6021810 w 6644386"/>
                <a:gd name="connsiteY0" fmla="*/ 0 h 1825171"/>
                <a:gd name="connsiteX1" fmla="*/ 1126120 w 6644386"/>
                <a:gd name="connsiteY1" fmla="*/ 1469571 h 1825171"/>
                <a:gd name="connsiteX0" fmla="*/ 4895690 w 5518266"/>
                <a:gd name="connsiteY0" fmla="*/ 0 h 1541630"/>
                <a:gd name="connsiteX1" fmla="*/ 0 w 5518266"/>
                <a:gd name="connsiteY1" fmla="*/ 1469571 h 1541630"/>
                <a:gd name="connsiteX0" fmla="*/ 4895690 w 5518266"/>
                <a:gd name="connsiteY0" fmla="*/ 0 h 1469571"/>
                <a:gd name="connsiteX1" fmla="*/ 0 w 5518266"/>
                <a:gd name="connsiteY1" fmla="*/ 1469571 h 1469571"/>
                <a:gd name="connsiteX0" fmla="*/ 4895690 w 5615131"/>
                <a:gd name="connsiteY0" fmla="*/ 0 h 1502272"/>
                <a:gd name="connsiteX1" fmla="*/ 0 w 5615131"/>
                <a:gd name="connsiteY1" fmla="*/ 1469571 h 1502272"/>
                <a:gd name="connsiteX0" fmla="*/ 4228096 w 4947537"/>
                <a:gd name="connsiteY0" fmla="*/ 0 h 1567543"/>
                <a:gd name="connsiteX1" fmla="*/ 0 w 4947537"/>
                <a:gd name="connsiteY1" fmla="*/ 1567543 h 1567543"/>
                <a:gd name="connsiteX0" fmla="*/ 0 w 719438"/>
                <a:gd name="connsiteY0" fmla="*/ 0 h 1937158"/>
                <a:gd name="connsiteX1" fmla="*/ 501636 w 719438"/>
                <a:gd name="connsiteY1" fmla="*/ 1937158 h 1937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9438" h="1937158">
                  <a:moveTo>
                    <a:pt x="0" y="0"/>
                  </a:moveTo>
                  <a:cubicBezTo>
                    <a:pt x="719441" y="1502272"/>
                    <a:pt x="592894" y="1396032"/>
                    <a:pt x="501636" y="1937158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Freeform 21"/>
            <p:cNvSpPr/>
            <p:nvPr/>
          </p:nvSpPr>
          <p:spPr>
            <a:xfrm rot="10800000" flipV="1">
              <a:off x="4578602" y="-207211"/>
              <a:ext cx="1450611" cy="12954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  <a:gd name="connsiteX0" fmla="*/ 0 w 3783033"/>
                <a:gd name="connsiteY0" fmla="*/ 137885 h 1513113"/>
                <a:gd name="connsiteX1" fmla="*/ 3783034 w 3783033"/>
                <a:gd name="connsiteY1" fmla="*/ 1157513 h 1513113"/>
                <a:gd name="connsiteX0" fmla="*/ 0 w 3783033"/>
                <a:gd name="connsiteY0" fmla="*/ 0 h 1375228"/>
                <a:gd name="connsiteX1" fmla="*/ 3783034 w 3783033"/>
                <a:gd name="connsiteY1" fmla="*/ 1019628 h 1375228"/>
                <a:gd name="connsiteX0" fmla="*/ 0 w 2447845"/>
                <a:gd name="connsiteY0" fmla="*/ 0 h 2550885"/>
                <a:gd name="connsiteX1" fmla="*/ 2447846 w 2447845"/>
                <a:gd name="connsiteY1" fmla="*/ 2195285 h 2550885"/>
                <a:gd name="connsiteX0" fmla="*/ 6021810 w 6644386"/>
                <a:gd name="connsiteY0" fmla="*/ 0 h 1825171"/>
                <a:gd name="connsiteX1" fmla="*/ 1126120 w 6644386"/>
                <a:gd name="connsiteY1" fmla="*/ 1469571 h 1825171"/>
                <a:gd name="connsiteX0" fmla="*/ 4895690 w 5518266"/>
                <a:gd name="connsiteY0" fmla="*/ 0 h 1541630"/>
                <a:gd name="connsiteX1" fmla="*/ 0 w 5518266"/>
                <a:gd name="connsiteY1" fmla="*/ 1469571 h 1541630"/>
                <a:gd name="connsiteX0" fmla="*/ 4895690 w 5518266"/>
                <a:gd name="connsiteY0" fmla="*/ 0 h 1469571"/>
                <a:gd name="connsiteX1" fmla="*/ 0 w 5518266"/>
                <a:gd name="connsiteY1" fmla="*/ 1469571 h 1469571"/>
                <a:gd name="connsiteX0" fmla="*/ 4895690 w 5615131"/>
                <a:gd name="connsiteY0" fmla="*/ 0 h 1502272"/>
                <a:gd name="connsiteX1" fmla="*/ 0 w 5615131"/>
                <a:gd name="connsiteY1" fmla="*/ 1469571 h 1502272"/>
                <a:gd name="connsiteX0" fmla="*/ 4228096 w 4947537"/>
                <a:gd name="connsiteY0" fmla="*/ 0 h 1567543"/>
                <a:gd name="connsiteX1" fmla="*/ 0 w 4947537"/>
                <a:gd name="connsiteY1" fmla="*/ 1567543 h 1567543"/>
                <a:gd name="connsiteX0" fmla="*/ 0 w 19881405"/>
                <a:gd name="connsiteY0" fmla="*/ 0 h 3046003"/>
                <a:gd name="connsiteX1" fmla="*/ 19790148 w 19881405"/>
                <a:gd name="connsiteY1" fmla="*/ 3046003 h 3046003"/>
                <a:gd name="connsiteX0" fmla="*/ 0 w 27989100"/>
                <a:gd name="connsiteY0" fmla="*/ 0 h 3046003"/>
                <a:gd name="connsiteX1" fmla="*/ 19790148 w 27989100"/>
                <a:gd name="connsiteY1" fmla="*/ 3046003 h 3046003"/>
                <a:gd name="connsiteX0" fmla="*/ 0 w 47092859"/>
                <a:gd name="connsiteY0" fmla="*/ 0 h 3141727"/>
                <a:gd name="connsiteX1" fmla="*/ 47001602 w 47092859"/>
                <a:gd name="connsiteY1" fmla="*/ 3141727 h 314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092859" h="3141727">
                  <a:moveTo>
                    <a:pt x="0" y="0"/>
                  </a:moveTo>
                  <a:cubicBezTo>
                    <a:pt x="27989100" y="967416"/>
                    <a:pt x="47092860" y="2600601"/>
                    <a:pt x="47001602" y="3141727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Combining switches</a:t>
            </a:r>
            <a:endParaRPr lang="en-GB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05400" y="725269"/>
            <a:ext cx="2666999" cy="1070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2173069"/>
            <a:ext cx="2666999" cy="1070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2971800" y="1715869"/>
          <a:ext cx="5181600" cy="1432560"/>
        </p:xfrm>
        <a:graphic>
          <a:graphicData uri="http://schemas.openxmlformats.org/drawingml/2006/table">
            <a:tbl>
              <a:tblPr firstCol="1">
                <a:tableStyleId>{5940675A-B579-460E-94D1-54222C63F5DA}</a:tableStyleId>
              </a:tblPr>
              <a:tblGrid>
                <a:gridCol w="1727200"/>
                <a:gridCol w="1727200"/>
                <a:gridCol w="172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smtClean="0"/>
                        <a:t>+</a:t>
                      </a:r>
                      <a:endParaRPr lang="en-GB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Success (S2)</a:t>
                      </a:r>
                      <a:endParaRPr lang="en-GB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Failure (F2)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Success (S1)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S1 or S2</a:t>
                      </a:r>
                      <a:endParaRPr lang="en-GB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F2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Failure (F1)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F1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[F1; F2]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" name="Group 33"/>
          <p:cNvGrpSpPr/>
          <p:nvPr/>
        </p:nvGrpSpPr>
        <p:grpSpPr>
          <a:xfrm>
            <a:off x="2438400" y="838200"/>
            <a:ext cx="2913354" cy="1447800"/>
            <a:chOff x="3194362" y="1773988"/>
            <a:chExt cx="2913354" cy="1447800"/>
          </a:xfrm>
        </p:grpSpPr>
        <p:sp>
          <p:nvSpPr>
            <p:cNvPr id="15" name="TextBox 14"/>
            <p:cNvSpPr txBox="1"/>
            <p:nvPr/>
          </p:nvSpPr>
          <p:spPr>
            <a:xfrm>
              <a:off x="3194362" y="1773988"/>
              <a:ext cx="2362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Either input is OK, they are both the same value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 rot="10800000" flipH="1">
              <a:off x="4413562" y="2307388"/>
              <a:ext cx="1694154" cy="9144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  <a:gd name="connsiteX0" fmla="*/ 0 w 3783033"/>
                <a:gd name="connsiteY0" fmla="*/ 137885 h 1513113"/>
                <a:gd name="connsiteX1" fmla="*/ 3783034 w 3783033"/>
                <a:gd name="connsiteY1" fmla="*/ 1157513 h 1513113"/>
                <a:gd name="connsiteX0" fmla="*/ 0 w 3783033"/>
                <a:gd name="connsiteY0" fmla="*/ 0 h 1375228"/>
                <a:gd name="connsiteX1" fmla="*/ 3783034 w 3783033"/>
                <a:gd name="connsiteY1" fmla="*/ 1019628 h 1375228"/>
                <a:gd name="connsiteX0" fmla="*/ 0 w 2447845"/>
                <a:gd name="connsiteY0" fmla="*/ 0 h 2550885"/>
                <a:gd name="connsiteX1" fmla="*/ 2447846 w 2447845"/>
                <a:gd name="connsiteY1" fmla="*/ 2195285 h 2550885"/>
                <a:gd name="connsiteX0" fmla="*/ 6021810 w 6644386"/>
                <a:gd name="connsiteY0" fmla="*/ 0 h 1825171"/>
                <a:gd name="connsiteX1" fmla="*/ 1126120 w 6644386"/>
                <a:gd name="connsiteY1" fmla="*/ 1469571 h 1825171"/>
                <a:gd name="connsiteX0" fmla="*/ 4895690 w 5518266"/>
                <a:gd name="connsiteY0" fmla="*/ 0 h 1541630"/>
                <a:gd name="connsiteX1" fmla="*/ 0 w 5518266"/>
                <a:gd name="connsiteY1" fmla="*/ 1469571 h 1541630"/>
                <a:gd name="connsiteX0" fmla="*/ 4895690 w 5518266"/>
                <a:gd name="connsiteY0" fmla="*/ 0 h 1469571"/>
                <a:gd name="connsiteX1" fmla="*/ 0 w 5518266"/>
                <a:gd name="connsiteY1" fmla="*/ 1469571 h 1469571"/>
                <a:gd name="connsiteX0" fmla="*/ 4895690 w 5615131"/>
                <a:gd name="connsiteY0" fmla="*/ 0 h 1502272"/>
                <a:gd name="connsiteX1" fmla="*/ 0 w 5615131"/>
                <a:gd name="connsiteY1" fmla="*/ 1469571 h 1502272"/>
                <a:gd name="connsiteX0" fmla="*/ 4228096 w 4947537"/>
                <a:gd name="connsiteY0" fmla="*/ 0 h 1567543"/>
                <a:gd name="connsiteX1" fmla="*/ 0 w 4947537"/>
                <a:gd name="connsiteY1" fmla="*/ 1567543 h 156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47537" h="1567543">
                  <a:moveTo>
                    <a:pt x="4228096" y="0"/>
                  </a:moveTo>
                  <a:cubicBezTo>
                    <a:pt x="4947537" y="1502272"/>
                    <a:pt x="91258" y="1026417"/>
                    <a:pt x="0" y="1567543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C00000"/>
                </a:solidFill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Combining switches</a:t>
            </a:r>
            <a:endParaRPr lang="en-GB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05400" y="725269"/>
            <a:ext cx="2666999" cy="1070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2173069"/>
            <a:ext cx="2666999" cy="1070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2971800" y="1715869"/>
          <a:ext cx="5181600" cy="1432560"/>
        </p:xfrm>
        <a:graphic>
          <a:graphicData uri="http://schemas.openxmlformats.org/drawingml/2006/table">
            <a:tbl>
              <a:tblPr firstCol="1">
                <a:tableStyleId>{5940675A-B579-460E-94D1-54222C63F5DA}</a:tableStyleId>
              </a:tblPr>
              <a:tblGrid>
                <a:gridCol w="1727200"/>
                <a:gridCol w="1727200"/>
                <a:gridCol w="172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smtClean="0"/>
                        <a:t>+</a:t>
                      </a:r>
                      <a:endParaRPr lang="en-GB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Success (S2)</a:t>
                      </a:r>
                      <a:endParaRPr lang="en-GB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Failure (F2)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Success (S1)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S1 or S2</a:t>
                      </a:r>
                      <a:endParaRPr lang="en-GB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F2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Failure (F1)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F1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[F1; F2]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4" name="Group 33"/>
          <p:cNvGrpSpPr/>
          <p:nvPr/>
        </p:nvGrpSpPr>
        <p:grpSpPr>
          <a:xfrm>
            <a:off x="6492452" y="3200400"/>
            <a:ext cx="2133600" cy="1235120"/>
            <a:chOff x="3514614" y="402388"/>
            <a:chExt cx="2133600" cy="1235120"/>
          </a:xfrm>
        </p:grpSpPr>
        <p:sp>
          <p:nvSpPr>
            <p:cNvPr id="19" name="TextBox 18"/>
            <p:cNvSpPr txBox="1"/>
            <p:nvPr/>
          </p:nvSpPr>
          <p:spPr>
            <a:xfrm rot="21420000">
              <a:off x="3514614" y="991177"/>
              <a:ext cx="2133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We need to keep both, so store in a list.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0" name="Freeform 19"/>
            <p:cNvSpPr/>
            <p:nvPr/>
          </p:nvSpPr>
          <p:spPr>
            <a:xfrm rot="10800000" flipV="1">
              <a:off x="4261162" y="402388"/>
              <a:ext cx="152400" cy="646331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  <a:gd name="connsiteX0" fmla="*/ 0 w 3783033"/>
                <a:gd name="connsiteY0" fmla="*/ 137885 h 1513113"/>
                <a:gd name="connsiteX1" fmla="*/ 3783034 w 3783033"/>
                <a:gd name="connsiteY1" fmla="*/ 1157513 h 1513113"/>
                <a:gd name="connsiteX0" fmla="*/ 0 w 3783033"/>
                <a:gd name="connsiteY0" fmla="*/ 0 h 1375228"/>
                <a:gd name="connsiteX1" fmla="*/ 3783034 w 3783033"/>
                <a:gd name="connsiteY1" fmla="*/ 1019628 h 1375228"/>
                <a:gd name="connsiteX0" fmla="*/ 0 w 2447845"/>
                <a:gd name="connsiteY0" fmla="*/ 0 h 2550885"/>
                <a:gd name="connsiteX1" fmla="*/ 2447846 w 2447845"/>
                <a:gd name="connsiteY1" fmla="*/ 2195285 h 2550885"/>
                <a:gd name="connsiteX0" fmla="*/ 6021810 w 6644386"/>
                <a:gd name="connsiteY0" fmla="*/ 0 h 1825171"/>
                <a:gd name="connsiteX1" fmla="*/ 1126120 w 6644386"/>
                <a:gd name="connsiteY1" fmla="*/ 1469571 h 1825171"/>
                <a:gd name="connsiteX0" fmla="*/ 4895690 w 5518266"/>
                <a:gd name="connsiteY0" fmla="*/ 0 h 1541630"/>
                <a:gd name="connsiteX1" fmla="*/ 0 w 5518266"/>
                <a:gd name="connsiteY1" fmla="*/ 1469571 h 1541630"/>
                <a:gd name="connsiteX0" fmla="*/ 4895690 w 5518266"/>
                <a:gd name="connsiteY0" fmla="*/ 0 h 1469571"/>
                <a:gd name="connsiteX1" fmla="*/ 0 w 5518266"/>
                <a:gd name="connsiteY1" fmla="*/ 1469571 h 1469571"/>
                <a:gd name="connsiteX0" fmla="*/ 4895690 w 5615131"/>
                <a:gd name="connsiteY0" fmla="*/ 0 h 1502272"/>
                <a:gd name="connsiteX1" fmla="*/ 0 w 5615131"/>
                <a:gd name="connsiteY1" fmla="*/ 1469571 h 1502272"/>
                <a:gd name="connsiteX0" fmla="*/ 4228096 w 4947537"/>
                <a:gd name="connsiteY0" fmla="*/ 0 h 1567543"/>
                <a:gd name="connsiteX1" fmla="*/ 0 w 4947537"/>
                <a:gd name="connsiteY1" fmla="*/ 1567543 h 156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47537" h="1567543">
                  <a:moveTo>
                    <a:pt x="4228096" y="0"/>
                  </a:moveTo>
                  <a:cubicBezTo>
                    <a:pt x="4947537" y="1502272"/>
                    <a:pt x="91258" y="1026417"/>
                    <a:pt x="0" y="1567543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914400" y="4800600"/>
            <a:ext cx="670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type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&lt;'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TEntity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&gt; =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</a:t>
            </a:r>
            <a:r>
              <a:rPr lang="en-GB" sz="24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of '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TEntity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</a:t>
            </a:r>
            <a:r>
              <a:rPr lang="en-GB" sz="24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ErrorMessage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list</a:t>
            </a:r>
            <a:endParaRPr lang="en-GB" sz="24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3810000" y="5562600"/>
            <a:ext cx="3048000" cy="4572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 13"/>
          <p:cNvSpPr/>
          <p:nvPr/>
        </p:nvSpPr>
        <p:spPr>
          <a:xfrm rot="10800000" flipH="1">
            <a:off x="6400800" y="4343400"/>
            <a:ext cx="1219200" cy="1143001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6249782 w 10416303"/>
              <a:gd name="connsiteY0" fmla="*/ 685800 h 685800"/>
              <a:gd name="connsiteX1" fmla="*/ 0 w 10416303"/>
              <a:gd name="connsiteY1" fmla="*/ 533400 h 685800"/>
              <a:gd name="connsiteX2" fmla="*/ 10395122 w 10416303"/>
              <a:gd name="connsiteY2" fmla="*/ 0 h 685800"/>
              <a:gd name="connsiteX0" fmla="*/ 6249782 w 10784697"/>
              <a:gd name="connsiteY0" fmla="*/ 616857 h 2213428"/>
              <a:gd name="connsiteX1" fmla="*/ 0 w 10784697"/>
              <a:gd name="connsiteY1" fmla="*/ 464457 h 2213428"/>
              <a:gd name="connsiteX2" fmla="*/ 10763513 w 10784697"/>
              <a:gd name="connsiteY2" fmla="*/ 1607457 h 2213428"/>
              <a:gd name="connsiteX0" fmla="*/ 6249782 w 11479117"/>
              <a:gd name="connsiteY0" fmla="*/ 616857 h 1607457"/>
              <a:gd name="connsiteX1" fmla="*/ 0 w 11479117"/>
              <a:gd name="connsiteY1" fmla="*/ 464457 h 1607457"/>
              <a:gd name="connsiteX2" fmla="*/ 10763513 w 11479117"/>
              <a:gd name="connsiteY2" fmla="*/ 1607457 h 1607457"/>
              <a:gd name="connsiteX0" fmla="*/ 0 w 4513731"/>
              <a:gd name="connsiteY0" fmla="*/ 0 h 990600"/>
              <a:gd name="connsiteX1" fmla="*/ 4513731 w 4513731"/>
              <a:gd name="connsiteY1" fmla="*/ 990600 h 990600"/>
              <a:gd name="connsiteX0" fmla="*/ 0 w 10416302"/>
              <a:gd name="connsiteY0" fmla="*/ 0 h 1219201"/>
              <a:gd name="connsiteX1" fmla="*/ 10416302 w 10416302"/>
              <a:gd name="connsiteY1" fmla="*/ 1219201 h 1219201"/>
              <a:gd name="connsiteX0" fmla="*/ 0 w 10416302"/>
              <a:gd name="connsiteY0" fmla="*/ 0 h 1219201"/>
              <a:gd name="connsiteX1" fmla="*/ 10416302 w 10416302"/>
              <a:gd name="connsiteY1" fmla="*/ 1219201 h 1219201"/>
              <a:gd name="connsiteX0" fmla="*/ 0 w 10416302"/>
              <a:gd name="connsiteY0" fmla="*/ 0 h 1219201"/>
              <a:gd name="connsiteX1" fmla="*/ 10416302 w 10416302"/>
              <a:gd name="connsiteY1" fmla="*/ 1219201 h 1219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416302" h="1219201">
                <a:moveTo>
                  <a:pt x="0" y="0"/>
                </a:moveTo>
                <a:cubicBezTo>
                  <a:pt x="2331270" y="624114"/>
                  <a:pt x="9424275" y="801915"/>
                  <a:pt x="10416302" y="1219201"/>
                </a:cubicBezTo>
              </a:path>
            </a:pathLst>
          </a:custGeom>
          <a:ln w="1905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Combining switches</a:t>
            </a:r>
            <a:endParaRPr lang="en-GB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05400" y="725269"/>
            <a:ext cx="2666999" cy="1070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2173069"/>
            <a:ext cx="2666999" cy="1070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2971800" y="1715869"/>
          <a:ext cx="5181600" cy="1432560"/>
        </p:xfrm>
        <a:graphic>
          <a:graphicData uri="http://schemas.openxmlformats.org/drawingml/2006/table">
            <a:tbl>
              <a:tblPr firstCol="1">
                <a:tableStyleId>{5940675A-B579-460E-94D1-54222C63F5DA}</a:tableStyleId>
              </a:tblPr>
              <a:tblGrid>
                <a:gridCol w="1727200"/>
                <a:gridCol w="1727200"/>
                <a:gridCol w="172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smtClean="0"/>
                        <a:t>+</a:t>
                      </a:r>
                      <a:endParaRPr lang="en-GB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Success (S2)</a:t>
                      </a:r>
                      <a:endParaRPr lang="en-GB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Failure (F2)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Success (S1)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00B050"/>
                          </a:solidFill>
                        </a:rPr>
                        <a:t>S1 or S2</a:t>
                      </a:r>
                      <a:endParaRPr lang="en-GB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[F2]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Failure (F1)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[F1]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>
                          <a:solidFill>
                            <a:srgbClr val="C00000"/>
                          </a:solidFill>
                        </a:rPr>
                        <a:t>[F1; F2]</a:t>
                      </a:r>
                      <a:endParaRPr lang="en-GB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4" name="Group 33"/>
          <p:cNvGrpSpPr/>
          <p:nvPr/>
        </p:nvGrpSpPr>
        <p:grpSpPr>
          <a:xfrm>
            <a:off x="5181600" y="2354986"/>
            <a:ext cx="3907967" cy="2234584"/>
            <a:chOff x="2203762" y="-443026"/>
            <a:chExt cx="3907967" cy="2234584"/>
          </a:xfrm>
        </p:grpSpPr>
        <p:sp>
          <p:nvSpPr>
            <p:cNvPr id="19" name="TextBox 18"/>
            <p:cNvSpPr txBox="1"/>
            <p:nvPr/>
          </p:nvSpPr>
          <p:spPr>
            <a:xfrm rot="21420000">
              <a:off x="3743170" y="1145227"/>
              <a:ext cx="21966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But now these need to be lists too.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0" name="Freeform 19"/>
            <p:cNvSpPr/>
            <p:nvPr/>
          </p:nvSpPr>
          <p:spPr>
            <a:xfrm rot="10800000" flipV="1">
              <a:off x="4565963" y="-443026"/>
              <a:ext cx="1545766" cy="1455014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  <a:gd name="connsiteX0" fmla="*/ 0 w 3783033"/>
                <a:gd name="connsiteY0" fmla="*/ 137885 h 1513113"/>
                <a:gd name="connsiteX1" fmla="*/ 3783034 w 3783033"/>
                <a:gd name="connsiteY1" fmla="*/ 1157513 h 1513113"/>
                <a:gd name="connsiteX0" fmla="*/ 0 w 3783033"/>
                <a:gd name="connsiteY0" fmla="*/ 0 h 1375228"/>
                <a:gd name="connsiteX1" fmla="*/ 3783034 w 3783033"/>
                <a:gd name="connsiteY1" fmla="*/ 1019628 h 1375228"/>
                <a:gd name="connsiteX0" fmla="*/ 0 w 2447845"/>
                <a:gd name="connsiteY0" fmla="*/ 0 h 2550885"/>
                <a:gd name="connsiteX1" fmla="*/ 2447846 w 2447845"/>
                <a:gd name="connsiteY1" fmla="*/ 2195285 h 2550885"/>
                <a:gd name="connsiteX0" fmla="*/ 6021810 w 6644386"/>
                <a:gd name="connsiteY0" fmla="*/ 0 h 1825171"/>
                <a:gd name="connsiteX1" fmla="*/ 1126120 w 6644386"/>
                <a:gd name="connsiteY1" fmla="*/ 1469571 h 1825171"/>
                <a:gd name="connsiteX0" fmla="*/ 4895690 w 5518266"/>
                <a:gd name="connsiteY0" fmla="*/ 0 h 1541630"/>
                <a:gd name="connsiteX1" fmla="*/ 0 w 5518266"/>
                <a:gd name="connsiteY1" fmla="*/ 1469571 h 1541630"/>
                <a:gd name="connsiteX0" fmla="*/ 4895690 w 5518266"/>
                <a:gd name="connsiteY0" fmla="*/ 0 h 1469571"/>
                <a:gd name="connsiteX1" fmla="*/ 0 w 5518266"/>
                <a:gd name="connsiteY1" fmla="*/ 1469571 h 1469571"/>
                <a:gd name="connsiteX0" fmla="*/ 4895690 w 5615131"/>
                <a:gd name="connsiteY0" fmla="*/ 0 h 1502272"/>
                <a:gd name="connsiteX1" fmla="*/ 0 w 5615131"/>
                <a:gd name="connsiteY1" fmla="*/ 1469571 h 1502272"/>
                <a:gd name="connsiteX0" fmla="*/ 4228096 w 4947537"/>
                <a:gd name="connsiteY0" fmla="*/ 0 h 1567543"/>
                <a:gd name="connsiteX1" fmla="*/ 0 w 4947537"/>
                <a:gd name="connsiteY1" fmla="*/ 1567543 h 1567543"/>
                <a:gd name="connsiteX0" fmla="*/ 0 w 5038794"/>
                <a:gd name="connsiteY0" fmla="*/ 0 h 3415617"/>
                <a:gd name="connsiteX1" fmla="*/ 4947537 w 5038794"/>
                <a:gd name="connsiteY1" fmla="*/ 3415617 h 3415617"/>
                <a:gd name="connsiteX0" fmla="*/ 50181987 w 55220781"/>
                <a:gd name="connsiteY0" fmla="*/ 202303 h 3617920"/>
                <a:gd name="connsiteX1" fmla="*/ 55129524 w 55220781"/>
                <a:gd name="connsiteY1" fmla="*/ 3617920 h 3617920"/>
                <a:gd name="connsiteX0" fmla="*/ 50181987 w 50181987"/>
                <a:gd name="connsiteY0" fmla="*/ 202303 h 3528837"/>
                <a:gd name="connsiteX1" fmla="*/ 20496764 w 50181987"/>
                <a:gd name="connsiteY1" fmla="*/ 3528837 h 352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181987" h="3528837">
                  <a:moveTo>
                    <a:pt x="50181987" y="202303"/>
                  </a:moveTo>
                  <a:cubicBezTo>
                    <a:pt x="0" y="0"/>
                    <a:pt x="20588022" y="2987711"/>
                    <a:pt x="20496764" y="3528837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Freeform 16"/>
            <p:cNvSpPr/>
            <p:nvPr/>
          </p:nvSpPr>
          <p:spPr>
            <a:xfrm rot="10800000" flipV="1">
              <a:off x="2203762" y="402388"/>
              <a:ext cx="2057400" cy="1008487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  <a:gd name="connsiteX0" fmla="*/ 0 w 3783033"/>
                <a:gd name="connsiteY0" fmla="*/ 137885 h 1513113"/>
                <a:gd name="connsiteX1" fmla="*/ 3783034 w 3783033"/>
                <a:gd name="connsiteY1" fmla="*/ 1157513 h 1513113"/>
                <a:gd name="connsiteX0" fmla="*/ 0 w 3783033"/>
                <a:gd name="connsiteY0" fmla="*/ 0 h 1375228"/>
                <a:gd name="connsiteX1" fmla="*/ 3783034 w 3783033"/>
                <a:gd name="connsiteY1" fmla="*/ 1019628 h 1375228"/>
                <a:gd name="connsiteX0" fmla="*/ 0 w 2447845"/>
                <a:gd name="connsiteY0" fmla="*/ 0 h 2550885"/>
                <a:gd name="connsiteX1" fmla="*/ 2447846 w 2447845"/>
                <a:gd name="connsiteY1" fmla="*/ 2195285 h 2550885"/>
                <a:gd name="connsiteX0" fmla="*/ 6021810 w 6644386"/>
                <a:gd name="connsiteY0" fmla="*/ 0 h 1825171"/>
                <a:gd name="connsiteX1" fmla="*/ 1126120 w 6644386"/>
                <a:gd name="connsiteY1" fmla="*/ 1469571 h 1825171"/>
                <a:gd name="connsiteX0" fmla="*/ 4895690 w 5518266"/>
                <a:gd name="connsiteY0" fmla="*/ 0 h 1541630"/>
                <a:gd name="connsiteX1" fmla="*/ 0 w 5518266"/>
                <a:gd name="connsiteY1" fmla="*/ 1469571 h 1541630"/>
                <a:gd name="connsiteX0" fmla="*/ 4895690 w 5518266"/>
                <a:gd name="connsiteY0" fmla="*/ 0 h 1469571"/>
                <a:gd name="connsiteX1" fmla="*/ 0 w 5518266"/>
                <a:gd name="connsiteY1" fmla="*/ 1469571 h 1469571"/>
                <a:gd name="connsiteX0" fmla="*/ 4895690 w 5615131"/>
                <a:gd name="connsiteY0" fmla="*/ 0 h 1502272"/>
                <a:gd name="connsiteX1" fmla="*/ 0 w 5615131"/>
                <a:gd name="connsiteY1" fmla="*/ 1469571 h 1502272"/>
                <a:gd name="connsiteX0" fmla="*/ 4228096 w 4947537"/>
                <a:gd name="connsiteY0" fmla="*/ 0 h 1567543"/>
                <a:gd name="connsiteX1" fmla="*/ 0 w 4947537"/>
                <a:gd name="connsiteY1" fmla="*/ 1567543 h 1567543"/>
                <a:gd name="connsiteX0" fmla="*/ 0 w 5038794"/>
                <a:gd name="connsiteY0" fmla="*/ 0 h 3415617"/>
                <a:gd name="connsiteX1" fmla="*/ 4947537 w 5038794"/>
                <a:gd name="connsiteY1" fmla="*/ 3415617 h 3415617"/>
                <a:gd name="connsiteX0" fmla="*/ 50181987 w 55220781"/>
                <a:gd name="connsiteY0" fmla="*/ 202303 h 3617920"/>
                <a:gd name="connsiteX1" fmla="*/ 55129524 w 55220781"/>
                <a:gd name="connsiteY1" fmla="*/ 3617920 h 3617920"/>
                <a:gd name="connsiteX0" fmla="*/ 50181987 w 50181987"/>
                <a:gd name="connsiteY0" fmla="*/ 202303 h 3528837"/>
                <a:gd name="connsiteX1" fmla="*/ 20496764 w 50181987"/>
                <a:gd name="connsiteY1" fmla="*/ 3528837 h 3528837"/>
                <a:gd name="connsiteX0" fmla="*/ 71739289 w 71739290"/>
                <a:gd name="connsiteY0" fmla="*/ 202303 h 1495955"/>
                <a:gd name="connsiteX1" fmla="*/ 0 w 71739290"/>
                <a:gd name="connsiteY1" fmla="*/ 1495955 h 1495955"/>
                <a:gd name="connsiteX0" fmla="*/ 71739289 w 71739290"/>
                <a:gd name="connsiteY0" fmla="*/ 0 h 2445877"/>
                <a:gd name="connsiteX1" fmla="*/ 0 w 71739290"/>
                <a:gd name="connsiteY1" fmla="*/ 1293652 h 2445877"/>
                <a:gd name="connsiteX0" fmla="*/ 66791753 w 66791753"/>
                <a:gd name="connsiteY0" fmla="*/ 0 h 2445877"/>
                <a:gd name="connsiteX1" fmla="*/ 0 w 66791753"/>
                <a:gd name="connsiteY1" fmla="*/ 1478459 h 2445877"/>
                <a:gd name="connsiteX0" fmla="*/ 66791753 w 66791753"/>
                <a:gd name="connsiteY0" fmla="*/ 0 h 2445877"/>
                <a:gd name="connsiteX1" fmla="*/ 0 w 66791753"/>
                <a:gd name="connsiteY1" fmla="*/ 1848074 h 2445877"/>
                <a:gd name="connsiteX0" fmla="*/ 66791753 w 66791753"/>
                <a:gd name="connsiteY0" fmla="*/ 0 h 2445877"/>
                <a:gd name="connsiteX1" fmla="*/ 0 w 66791753"/>
                <a:gd name="connsiteY1" fmla="*/ 1848074 h 2445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91753" h="2445877">
                  <a:moveTo>
                    <a:pt x="66791753" y="0"/>
                  </a:moveTo>
                  <a:cubicBezTo>
                    <a:pt x="53017830" y="2445877"/>
                    <a:pt x="1080764" y="887328"/>
                    <a:pt x="0" y="1848074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914400" y="4800600"/>
            <a:ext cx="670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type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&lt;'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TEntity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&gt; =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</a:t>
            </a:r>
            <a:r>
              <a:rPr lang="en-GB" sz="24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of '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TEntity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</a:t>
            </a:r>
            <a:r>
              <a:rPr lang="en-GB" sz="24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ErrorMessage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list</a:t>
            </a:r>
            <a:endParaRPr lang="en-GB" sz="24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3810000" y="5562600"/>
            <a:ext cx="3048000" cy="4572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Freeform 20"/>
          <p:cNvSpPr/>
          <p:nvPr/>
        </p:nvSpPr>
        <p:spPr>
          <a:xfrm rot="10800000" flipH="1">
            <a:off x="6400800" y="4495799"/>
            <a:ext cx="1219200" cy="990601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  <a:gd name="connsiteX0" fmla="*/ 3882575 w 4215347"/>
              <a:gd name="connsiteY0" fmla="*/ 472546 h 1021821"/>
              <a:gd name="connsiteX1" fmla="*/ 3568250 w 4215347"/>
              <a:gd name="connsiteY1" fmla="*/ 91546 h 1021821"/>
              <a:gd name="connsiteX2" fmla="*/ 0 w 4215347"/>
              <a:gd name="connsiteY2" fmla="*/ 1021821 h 1021821"/>
              <a:gd name="connsiteX0" fmla="*/ 3882575 w 3882575"/>
              <a:gd name="connsiteY0" fmla="*/ 160338 h 709613"/>
              <a:gd name="connsiteX1" fmla="*/ 1469909 w 3882575"/>
              <a:gd name="connsiteY1" fmla="*/ 252412 h 709613"/>
              <a:gd name="connsiteX2" fmla="*/ 0 w 3882575"/>
              <a:gd name="connsiteY2" fmla="*/ 709613 h 709613"/>
              <a:gd name="connsiteX0" fmla="*/ 2834825 w 2834825"/>
              <a:gd name="connsiteY0" fmla="*/ 203200 h 508001"/>
              <a:gd name="connsiteX1" fmla="*/ 1469909 w 2834825"/>
              <a:gd name="connsiteY1" fmla="*/ 50800 h 508001"/>
              <a:gd name="connsiteX2" fmla="*/ 0 w 2834825"/>
              <a:gd name="connsiteY2" fmla="*/ 508001 h 508001"/>
              <a:gd name="connsiteX0" fmla="*/ 2834825 w 2834825"/>
              <a:gd name="connsiteY0" fmla="*/ 0 h 304801"/>
              <a:gd name="connsiteX1" fmla="*/ 0 w 2834825"/>
              <a:gd name="connsiteY1" fmla="*/ 304801 h 304801"/>
              <a:gd name="connsiteX0" fmla="*/ 2624838 w 2624838"/>
              <a:gd name="connsiteY0" fmla="*/ 0 h 533401"/>
              <a:gd name="connsiteX1" fmla="*/ 0 w 2624838"/>
              <a:gd name="connsiteY1" fmla="*/ 533401 h 533401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624838 w 2624838"/>
              <a:gd name="connsiteY0" fmla="*/ 18143 h 551544"/>
              <a:gd name="connsiteX1" fmla="*/ 0 w 2624838"/>
              <a:gd name="connsiteY1" fmla="*/ 551544 h 551544"/>
              <a:gd name="connsiteX0" fmla="*/ 2209865 w 10479430"/>
              <a:gd name="connsiteY0" fmla="*/ 18143 h 2227944"/>
              <a:gd name="connsiteX1" fmla="*/ 10204449 w 10479430"/>
              <a:gd name="connsiteY1" fmla="*/ 2227944 h 2227944"/>
              <a:gd name="connsiteX0" fmla="*/ 2209865 w 13821080"/>
              <a:gd name="connsiteY0" fmla="*/ 18143 h 2227944"/>
              <a:gd name="connsiteX1" fmla="*/ 10204449 w 13821080"/>
              <a:gd name="connsiteY1" fmla="*/ 2227944 h 2227944"/>
              <a:gd name="connsiteX0" fmla="*/ 2209865 w 6418691"/>
              <a:gd name="connsiteY0" fmla="*/ 18143 h 1008743"/>
              <a:gd name="connsiteX1" fmla="*/ 2802060 w 6418691"/>
              <a:gd name="connsiteY1" fmla="*/ 1008743 h 1008743"/>
              <a:gd name="connsiteX0" fmla="*/ 0 w 4208826"/>
              <a:gd name="connsiteY0" fmla="*/ 0 h 990600"/>
              <a:gd name="connsiteX1" fmla="*/ 592195 w 4208826"/>
              <a:gd name="connsiteY1" fmla="*/ 990600 h 990600"/>
              <a:gd name="connsiteX0" fmla="*/ 0 w 5985404"/>
              <a:gd name="connsiteY0" fmla="*/ 0 h 914401"/>
              <a:gd name="connsiteX1" fmla="*/ 2368773 w 5985404"/>
              <a:gd name="connsiteY1" fmla="*/ 914401 h 914401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6577599"/>
              <a:gd name="connsiteY0" fmla="*/ 0 h 990602"/>
              <a:gd name="connsiteX1" fmla="*/ 2960968 w 6577599"/>
              <a:gd name="connsiteY1" fmla="*/ 990602 h 990602"/>
              <a:gd name="connsiteX0" fmla="*/ 0 w 13091693"/>
              <a:gd name="connsiteY0" fmla="*/ 0 h 1676402"/>
              <a:gd name="connsiteX1" fmla="*/ 9475063 w 13091693"/>
              <a:gd name="connsiteY1" fmla="*/ 1676402 h 1676402"/>
              <a:gd name="connsiteX0" fmla="*/ 0 w 5689300"/>
              <a:gd name="connsiteY0" fmla="*/ 0 h 1066800"/>
              <a:gd name="connsiteX1" fmla="*/ 2072670 w 5689300"/>
              <a:gd name="connsiteY1" fmla="*/ 1066800 h 1066800"/>
              <a:gd name="connsiteX0" fmla="*/ 0 w 11611214"/>
              <a:gd name="connsiteY0" fmla="*/ 0 h 1752600"/>
              <a:gd name="connsiteX1" fmla="*/ 7994584 w 11611214"/>
              <a:gd name="connsiteY1" fmla="*/ 1752600 h 1752600"/>
              <a:gd name="connsiteX0" fmla="*/ 0 w 6577587"/>
              <a:gd name="connsiteY0" fmla="*/ 0 h 685800"/>
              <a:gd name="connsiteX1" fmla="*/ 2960957 w 6577587"/>
              <a:gd name="connsiteY1" fmla="*/ 685800 h 685800"/>
              <a:gd name="connsiteX0" fmla="*/ 1036304 w 3997261"/>
              <a:gd name="connsiteY0" fmla="*/ 0 h 685800"/>
              <a:gd name="connsiteX1" fmla="*/ 3997261 w 3997261"/>
              <a:gd name="connsiteY1" fmla="*/ 685800 h 685800"/>
              <a:gd name="connsiteX0" fmla="*/ 0 w 4737531"/>
              <a:gd name="connsiteY0" fmla="*/ 0 h 685800"/>
              <a:gd name="connsiteX1" fmla="*/ 4737531 w 4737531"/>
              <a:gd name="connsiteY1" fmla="*/ 685800 h 685800"/>
              <a:gd name="connsiteX0" fmla="*/ 4589452 w 5171346"/>
              <a:gd name="connsiteY0" fmla="*/ 1168400 h 1563914"/>
              <a:gd name="connsiteX1" fmla="*/ 3997261 w 5171346"/>
              <a:gd name="connsiteY1" fmla="*/ 25400 h 1563914"/>
              <a:gd name="connsiteX0" fmla="*/ 0 w 4145340"/>
              <a:gd name="connsiteY0" fmla="*/ 330200 h 725714"/>
              <a:gd name="connsiteX1" fmla="*/ 4145339 w 4145340"/>
              <a:gd name="connsiteY1" fmla="*/ 25400 h 725714"/>
              <a:gd name="connsiteX0" fmla="*/ 0 w 4145340"/>
              <a:gd name="connsiteY0" fmla="*/ 475343 h 475343"/>
              <a:gd name="connsiteX1" fmla="*/ 4145339 w 4145340"/>
              <a:gd name="connsiteY1" fmla="*/ 170543 h 475343"/>
              <a:gd name="connsiteX0" fmla="*/ 0 w 4166521"/>
              <a:gd name="connsiteY0" fmla="*/ 475343 h 776514"/>
              <a:gd name="connsiteX1" fmla="*/ 4145339 w 4166521"/>
              <a:gd name="connsiteY1" fmla="*/ 170543 h 776514"/>
              <a:gd name="connsiteX0" fmla="*/ 0 w 4166521"/>
              <a:gd name="connsiteY0" fmla="*/ 685800 h 685800"/>
              <a:gd name="connsiteX1" fmla="*/ 4145340 w 4166521"/>
              <a:gd name="connsiteY1" fmla="*/ 0 h 685800"/>
              <a:gd name="connsiteX0" fmla="*/ 6249782 w 10416303"/>
              <a:gd name="connsiteY0" fmla="*/ 685800 h 685800"/>
              <a:gd name="connsiteX1" fmla="*/ 0 w 10416303"/>
              <a:gd name="connsiteY1" fmla="*/ 533400 h 685800"/>
              <a:gd name="connsiteX2" fmla="*/ 10395122 w 10416303"/>
              <a:gd name="connsiteY2" fmla="*/ 0 h 685800"/>
              <a:gd name="connsiteX0" fmla="*/ 6249782 w 10784697"/>
              <a:gd name="connsiteY0" fmla="*/ 616857 h 2213428"/>
              <a:gd name="connsiteX1" fmla="*/ 0 w 10784697"/>
              <a:gd name="connsiteY1" fmla="*/ 464457 h 2213428"/>
              <a:gd name="connsiteX2" fmla="*/ 10763513 w 10784697"/>
              <a:gd name="connsiteY2" fmla="*/ 1607457 h 2213428"/>
              <a:gd name="connsiteX0" fmla="*/ 6249782 w 11479117"/>
              <a:gd name="connsiteY0" fmla="*/ 616857 h 1607457"/>
              <a:gd name="connsiteX1" fmla="*/ 0 w 11479117"/>
              <a:gd name="connsiteY1" fmla="*/ 464457 h 1607457"/>
              <a:gd name="connsiteX2" fmla="*/ 10763513 w 11479117"/>
              <a:gd name="connsiteY2" fmla="*/ 1607457 h 1607457"/>
              <a:gd name="connsiteX0" fmla="*/ 0 w 4513731"/>
              <a:gd name="connsiteY0" fmla="*/ 0 h 990600"/>
              <a:gd name="connsiteX1" fmla="*/ 4513731 w 4513731"/>
              <a:gd name="connsiteY1" fmla="*/ 990600 h 990600"/>
              <a:gd name="connsiteX0" fmla="*/ 0 w 10416302"/>
              <a:gd name="connsiteY0" fmla="*/ 0 h 1219201"/>
              <a:gd name="connsiteX1" fmla="*/ 10416302 w 10416302"/>
              <a:gd name="connsiteY1" fmla="*/ 1219201 h 1219201"/>
              <a:gd name="connsiteX0" fmla="*/ 0 w 10416302"/>
              <a:gd name="connsiteY0" fmla="*/ 0 h 1219201"/>
              <a:gd name="connsiteX1" fmla="*/ 10416302 w 10416302"/>
              <a:gd name="connsiteY1" fmla="*/ 1219201 h 1219201"/>
              <a:gd name="connsiteX0" fmla="*/ 0 w 10416302"/>
              <a:gd name="connsiteY0" fmla="*/ 0 h 1219201"/>
              <a:gd name="connsiteX1" fmla="*/ 10416302 w 10416302"/>
              <a:gd name="connsiteY1" fmla="*/ 1219201 h 1219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416302" h="1219201">
                <a:moveTo>
                  <a:pt x="0" y="0"/>
                </a:moveTo>
                <a:cubicBezTo>
                  <a:pt x="2331270" y="624114"/>
                  <a:pt x="9424275" y="801915"/>
                  <a:pt x="10416302" y="1219201"/>
                </a:cubicBezTo>
              </a:path>
            </a:pathLst>
          </a:custGeom>
          <a:ln w="1905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Handling lists of errors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447800" y="2209800"/>
            <a:ext cx="6553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1600" b="1" dirty="0" err="1" smtClean="0">
                <a:latin typeface="Consolas" pitchFamily="49" charset="0"/>
                <a:cs typeface="Consolas" pitchFamily="49" charset="0"/>
              </a:rPr>
              <a:t>errToString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err =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match err with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NameMustNotBeBlank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-&gt; "Name must not be blank"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EmailMustNotBeBlank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-&gt; "Email must not be blank"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// etc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200400" y="762000"/>
            <a:ext cx="1776543" cy="948589"/>
            <a:chOff x="6629400" y="5105400"/>
            <a:chExt cx="1776543" cy="948589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 l="9642" r="3575"/>
            <a:stretch>
              <a:fillRect/>
            </a:stretch>
          </p:blipFill>
          <p:spPr bwMode="auto">
            <a:xfrm>
              <a:off x="6629400" y="5217160"/>
              <a:ext cx="1776543" cy="82145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" name="Rectangle 5"/>
            <p:cNvSpPr/>
            <p:nvPr/>
          </p:nvSpPr>
          <p:spPr>
            <a:xfrm>
              <a:off x="6858000" y="5105400"/>
              <a:ext cx="1371600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  <a:cs typeface="Consolas" pitchFamily="49" charset="0"/>
                </a:rPr>
                <a:t>returnMessage</a:t>
              </a:r>
              <a:endParaRPr lang="en-GB" sz="16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33"/>
          <p:cNvGrpSpPr/>
          <p:nvPr/>
        </p:nvGrpSpPr>
        <p:grpSpPr>
          <a:xfrm>
            <a:off x="3276600" y="5410200"/>
            <a:ext cx="4495801" cy="1103531"/>
            <a:chOff x="2127561" y="3221788"/>
            <a:chExt cx="4495801" cy="1103531"/>
          </a:xfrm>
        </p:grpSpPr>
        <p:sp>
          <p:nvSpPr>
            <p:cNvPr id="8" name="TextBox 7"/>
            <p:cNvSpPr txBox="1"/>
            <p:nvPr/>
          </p:nvSpPr>
          <p:spPr>
            <a:xfrm>
              <a:off x="4261162" y="3678988"/>
              <a:ext cx="2362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Collapse a list of strings into a single string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H="1">
              <a:off x="2127561" y="3221788"/>
              <a:ext cx="2438401" cy="862504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  <a:gd name="connsiteX0" fmla="*/ 0 w 3783033"/>
                <a:gd name="connsiteY0" fmla="*/ 137885 h 1513113"/>
                <a:gd name="connsiteX1" fmla="*/ 3783034 w 3783033"/>
                <a:gd name="connsiteY1" fmla="*/ 1157513 h 1513113"/>
                <a:gd name="connsiteX0" fmla="*/ 0 w 3783033"/>
                <a:gd name="connsiteY0" fmla="*/ 0 h 1375228"/>
                <a:gd name="connsiteX1" fmla="*/ 3783034 w 3783033"/>
                <a:gd name="connsiteY1" fmla="*/ 1019628 h 1375228"/>
                <a:gd name="connsiteX0" fmla="*/ 0 w 2447845"/>
                <a:gd name="connsiteY0" fmla="*/ 0 h 2550885"/>
                <a:gd name="connsiteX1" fmla="*/ 2447846 w 2447845"/>
                <a:gd name="connsiteY1" fmla="*/ 2195285 h 2550885"/>
                <a:gd name="connsiteX0" fmla="*/ 6021810 w 6644386"/>
                <a:gd name="connsiteY0" fmla="*/ 0 h 1825171"/>
                <a:gd name="connsiteX1" fmla="*/ 1126120 w 6644386"/>
                <a:gd name="connsiteY1" fmla="*/ 1469571 h 1825171"/>
                <a:gd name="connsiteX0" fmla="*/ 4895690 w 5518266"/>
                <a:gd name="connsiteY0" fmla="*/ 0 h 1541630"/>
                <a:gd name="connsiteX1" fmla="*/ 0 w 5518266"/>
                <a:gd name="connsiteY1" fmla="*/ 1469571 h 1541630"/>
                <a:gd name="connsiteX0" fmla="*/ 4895690 w 5518266"/>
                <a:gd name="connsiteY0" fmla="*/ 0 h 1469571"/>
                <a:gd name="connsiteX1" fmla="*/ 0 w 5518266"/>
                <a:gd name="connsiteY1" fmla="*/ 1469571 h 1469571"/>
                <a:gd name="connsiteX0" fmla="*/ 4895690 w 5615131"/>
                <a:gd name="connsiteY0" fmla="*/ 0 h 1502272"/>
                <a:gd name="connsiteX1" fmla="*/ 0 w 5615131"/>
                <a:gd name="connsiteY1" fmla="*/ 1469571 h 1502272"/>
                <a:gd name="connsiteX0" fmla="*/ 4228096 w 4947537"/>
                <a:gd name="connsiteY0" fmla="*/ 0 h 1567543"/>
                <a:gd name="connsiteX1" fmla="*/ 0 w 4947537"/>
                <a:gd name="connsiteY1" fmla="*/ 1567543 h 1567543"/>
                <a:gd name="connsiteX0" fmla="*/ 0 w 5877073"/>
                <a:gd name="connsiteY0" fmla="*/ 0 h 1567543"/>
                <a:gd name="connsiteX1" fmla="*/ 5785814 w 5877073"/>
                <a:gd name="connsiteY1" fmla="*/ 1567543 h 1567543"/>
                <a:gd name="connsiteX0" fmla="*/ 0 w 5877073"/>
                <a:gd name="connsiteY0" fmla="*/ 1357726 h 2925269"/>
                <a:gd name="connsiteX1" fmla="*/ 5785814 w 5877073"/>
                <a:gd name="connsiteY1" fmla="*/ 2925269 h 2925269"/>
                <a:gd name="connsiteX0" fmla="*/ 0 w 6322139"/>
                <a:gd name="connsiteY0" fmla="*/ 1978040 h 1978040"/>
                <a:gd name="connsiteX1" fmla="*/ 6230880 w 6322139"/>
                <a:gd name="connsiteY1" fmla="*/ 541126 h 1978040"/>
                <a:gd name="connsiteX0" fmla="*/ 0 w 6230881"/>
                <a:gd name="connsiteY0" fmla="*/ 1478578 h 1478578"/>
                <a:gd name="connsiteX1" fmla="*/ 6230880 w 6230881"/>
                <a:gd name="connsiteY1" fmla="*/ 41664 h 1478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30881" h="1478578">
                  <a:moveTo>
                    <a:pt x="0" y="1478578"/>
                  </a:moveTo>
                  <a:cubicBezTo>
                    <a:pt x="1216864" y="120852"/>
                    <a:pt x="2075718" y="0"/>
                    <a:pt x="6230880" y="41664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C00000"/>
                </a:solidFill>
              </a:endParaRPr>
            </a:p>
          </p:txBody>
        </p:sp>
      </p:grpSp>
      <p:grpSp>
        <p:nvGrpSpPr>
          <p:cNvPr id="10" name="Group 33"/>
          <p:cNvGrpSpPr/>
          <p:nvPr/>
        </p:nvGrpSpPr>
        <p:grpSpPr>
          <a:xfrm>
            <a:off x="4724400" y="4495800"/>
            <a:ext cx="3276600" cy="646331"/>
            <a:chOff x="2127562" y="3602788"/>
            <a:chExt cx="3276600" cy="646331"/>
          </a:xfrm>
        </p:grpSpPr>
        <p:sp>
          <p:nvSpPr>
            <p:cNvPr id="11" name="TextBox 10"/>
            <p:cNvSpPr txBox="1"/>
            <p:nvPr/>
          </p:nvSpPr>
          <p:spPr>
            <a:xfrm>
              <a:off x="3041962" y="3602788"/>
              <a:ext cx="2362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Convert all messages to strings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 rot="10800000" flipH="1" flipV="1">
              <a:off x="2127562" y="3907588"/>
              <a:ext cx="1447800" cy="176704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11611214"/>
                <a:gd name="connsiteY0" fmla="*/ 0 h 1752600"/>
                <a:gd name="connsiteX1" fmla="*/ 7994584 w 11611214"/>
                <a:gd name="connsiteY1" fmla="*/ 1752600 h 1752600"/>
                <a:gd name="connsiteX0" fmla="*/ 0 w 6577587"/>
                <a:gd name="connsiteY0" fmla="*/ 0 h 685800"/>
                <a:gd name="connsiteX1" fmla="*/ 2960957 w 6577587"/>
                <a:gd name="connsiteY1" fmla="*/ 685800 h 685800"/>
                <a:gd name="connsiteX0" fmla="*/ 1036304 w 3997261"/>
                <a:gd name="connsiteY0" fmla="*/ 0 h 685800"/>
                <a:gd name="connsiteX1" fmla="*/ 3997261 w 3997261"/>
                <a:gd name="connsiteY1" fmla="*/ 685800 h 685800"/>
                <a:gd name="connsiteX0" fmla="*/ 0 w 4737531"/>
                <a:gd name="connsiteY0" fmla="*/ 0 h 685800"/>
                <a:gd name="connsiteX1" fmla="*/ 4737531 w 4737531"/>
                <a:gd name="connsiteY1" fmla="*/ 685800 h 685800"/>
                <a:gd name="connsiteX0" fmla="*/ 4589452 w 5171346"/>
                <a:gd name="connsiteY0" fmla="*/ 1168400 h 1563914"/>
                <a:gd name="connsiteX1" fmla="*/ 3997261 w 5171346"/>
                <a:gd name="connsiteY1" fmla="*/ 25400 h 1563914"/>
                <a:gd name="connsiteX0" fmla="*/ 0 w 4145340"/>
                <a:gd name="connsiteY0" fmla="*/ 330200 h 725714"/>
                <a:gd name="connsiteX1" fmla="*/ 4145339 w 4145340"/>
                <a:gd name="connsiteY1" fmla="*/ 25400 h 725714"/>
                <a:gd name="connsiteX0" fmla="*/ 0 w 4145340"/>
                <a:gd name="connsiteY0" fmla="*/ 475343 h 475343"/>
                <a:gd name="connsiteX1" fmla="*/ 4145339 w 4145340"/>
                <a:gd name="connsiteY1" fmla="*/ 170543 h 475343"/>
                <a:gd name="connsiteX0" fmla="*/ 0 w 4166521"/>
                <a:gd name="connsiteY0" fmla="*/ 475343 h 776514"/>
                <a:gd name="connsiteX1" fmla="*/ 4145339 w 4166521"/>
                <a:gd name="connsiteY1" fmla="*/ 170543 h 776514"/>
                <a:gd name="connsiteX0" fmla="*/ 0 w 4166521"/>
                <a:gd name="connsiteY0" fmla="*/ 685800 h 685800"/>
                <a:gd name="connsiteX1" fmla="*/ 4145340 w 4166521"/>
                <a:gd name="connsiteY1" fmla="*/ 0 h 685800"/>
                <a:gd name="connsiteX0" fmla="*/ 0 w 4145339"/>
                <a:gd name="connsiteY0" fmla="*/ 685800 h 685800"/>
                <a:gd name="connsiteX1" fmla="*/ 4145340 w 4145339"/>
                <a:gd name="connsiteY1" fmla="*/ 0 h 685800"/>
                <a:gd name="connsiteX0" fmla="*/ 0 w 3783033"/>
                <a:gd name="connsiteY0" fmla="*/ 475343 h 1026886"/>
                <a:gd name="connsiteX1" fmla="*/ 3783034 w 3783033"/>
                <a:gd name="connsiteY1" fmla="*/ 671286 h 1026886"/>
                <a:gd name="connsiteX0" fmla="*/ 0 w 3783033"/>
                <a:gd name="connsiteY0" fmla="*/ 137885 h 689428"/>
                <a:gd name="connsiteX1" fmla="*/ 3783034 w 3783033"/>
                <a:gd name="connsiteY1" fmla="*/ 333828 h 689428"/>
                <a:gd name="connsiteX0" fmla="*/ 0 w 3783033"/>
                <a:gd name="connsiteY0" fmla="*/ 137885 h 1513113"/>
                <a:gd name="connsiteX1" fmla="*/ 3783034 w 3783033"/>
                <a:gd name="connsiteY1" fmla="*/ 1157513 h 1513113"/>
                <a:gd name="connsiteX0" fmla="*/ 0 w 3783033"/>
                <a:gd name="connsiteY0" fmla="*/ 0 h 1375228"/>
                <a:gd name="connsiteX1" fmla="*/ 3783034 w 3783033"/>
                <a:gd name="connsiteY1" fmla="*/ 1019628 h 1375228"/>
                <a:gd name="connsiteX0" fmla="*/ 0 w 2447845"/>
                <a:gd name="connsiteY0" fmla="*/ 0 h 2550885"/>
                <a:gd name="connsiteX1" fmla="*/ 2447846 w 2447845"/>
                <a:gd name="connsiteY1" fmla="*/ 2195285 h 2550885"/>
                <a:gd name="connsiteX0" fmla="*/ 6021810 w 6644386"/>
                <a:gd name="connsiteY0" fmla="*/ 0 h 1825171"/>
                <a:gd name="connsiteX1" fmla="*/ 1126120 w 6644386"/>
                <a:gd name="connsiteY1" fmla="*/ 1469571 h 1825171"/>
                <a:gd name="connsiteX0" fmla="*/ 4895690 w 5518266"/>
                <a:gd name="connsiteY0" fmla="*/ 0 h 1541630"/>
                <a:gd name="connsiteX1" fmla="*/ 0 w 5518266"/>
                <a:gd name="connsiteY1" fmla="*/ 1469571 h 1541630"/>
                <a:gd name="connsiteX0" fmla="*/ 4895690 w 5518266"/>
                <a:gd name="connsiteY0" fmla="*/ 0 h 1469571"/>
                <a:gd name="connsiteX1" fmla="*/ 0 w 5518266"/>
                <a:gd name="connsiteY1" fmla="*/ 1469571 h 1469571"/>
                <a:gd name="connsiteX0" fmla="*/ 4895690 w 5615131"/>
                <a:gd name="connsiteY0" fmla="*/ 0 h 1502272"/>
                <a:gd name="connsiteX1" fmla="*/ 0 w 5615131"/>
                <a:gd name="connsiteY1" fmla="*/ 1469571 h 1502272"/>
                <a:gd name="connsiteX0" fmla="*/ 4228096 w 4947537"/>
                <a:gd name="connsiteY0" fmla="*/ 0 h 1567543"/>
                <a:gd name="connsiteX1" fmla="*/ 0 w 4947537"/>
                <a:gd name="connsiteY1" fmla="*/ 1567543 h 1567543"/>
                <a:gd name="connsiteX0" fmla="*/ 0 w 5877073"/>
                <a:gd name="connsiteY0" fmla="*/ 0 h 1567543"/>
                <a:gd name="connsiteX1" fmla="*/ 5785814 w 5877073"/>
                <a:gd name="connsiteY1" fmla="*/ 1567543 h 1567543"/>
                <a:gd name="connsiteX0" fmla="*/ 0 w 5877073"/>
                <a:gd name="connsiteY0" fmla="*/ 1357726 h 2925269"/>
                <a:gd name="connsiteX1" fmla="*/ 5785814 w 5877073"/>
                <a:gd name="connsiteY1" fmla="*/ 2925269 h 2925269"/>
                <a:gd name="connsiteX0" fmla="*/ 0 w 6322139"/>
                <a:gd name="connsiteY0" fmla="*/ 1978040 h 1978040"/>
                <a:gd name="connsiteX1" fmla="*/ 6230880 w 6322139"/>
                <a:gd name="connsiteY1" fmla="*/ 541126 h 1978040"/>
                <a:gd name="connsiteX0" fmla="*/ 0 w 6230881"/>
                <a:gd name="connsiteY0" fmla="*/ 1478578 h 1478578"/>
                <a:gd name="connsiteX1" fmla="*/ 6230880 w 6230881"/>
                <a:gd name="connsiteY1" fmla="*/ 41664 h 1478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30881" h="1478578">
                  <a:moveTo>
                    <a:pt x="0" y="1478578"/>
                  </a:moveTo>
                  <a:cubicBezTo>
                    <a:pt x="1216864" y="120852"/>
                    <a:pt x="2075718" y="0"/>
                    <a:pt x="6230880" y="41664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C00000"/>
                </a:solidFill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447800" y="3670518"/>
            <a:ext cx="6553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1600" b="1" dirty="0" err="1" smtClean="0">
                <a:latin typeface="Consolas" pitchFamily="49" charset="0"/>
                <a:cs typeface="Consolas" pitchFamily="49" charset="0"/>
              </a:rPr>
              <a:t>returnMessage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result =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match result with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_ -&gt; "Success"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errs -&gt;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  errs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  |&gt; List.map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errToString</a:t>
            </a:r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  |&gt;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List.reduce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(fun s1 s2 -&gt; s1 + ";" + s2)</a:t>
            </a:r>
            <a:endParaRPr lang="en-GB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Domain events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Communicating information to downstream functions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Imperative code with error handling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750868"/>
            <a:ext cx="80772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string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UpdateCustomerWithErrorHandling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{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request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receiveRequest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isValidated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if (!</a:t>
            </a:r>
            <a:r>
              <a:rPr lang="en-GB" sz="1600" dirty="0" err="1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isValidated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)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 return "Request is not valid"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canonicalizeEmail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result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db.updateDbFromRequest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if (!result)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return "Customer record not found"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smtpServer.sendEmail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request.Email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)</a:t>
            </a:r>
            <a:endParaRPr lang="en-GB" sz="1600" dirty="0" smtClean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  <a:p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return "OK";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GB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Events are not errors</a:t>
            </a:r>
            <a:endParaRPr lang="en-GB" dirty="0"/>
          </a:p>
        </p:txBody>
      </p:sp>
      <p:grpSp>
        <p:nvGrpSpPr>
          <p:cNvPr id="30" name="Group 29"/>
          <p:cNvGrpSpPr/>
          <p:nvPr/>
        </p:nvGrpSpPr>
        <p:grpSpPr>
          <a:xfrm>
            <a:off x="457201" y="1539916"/>
            <a:ext cx="1618182" cy="948589"/>
            <a:chOff x="457201" y="1844874"/>
            <a:chExt cx="1618182" cy="948589"/>
          </a:xfrm>
        </p:grpSpPr>
        <p:pic>
          <p:nvPicPr>
            <p:cNvPr id="4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57201" y="1994901"/>
              <a:ext cx="1618182" cy="686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" name="Rectangle 4"/>
            <p:cNvSpPr/>
            <p:nvPr/>
          </p:nvSpPr>
          <p:spPr>
            <a:xfrm>
              <a:off x="791997" y="1844874"/>
              <a:ext cx="1054476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smtClean="0">
                  <a:solidFill>
                    <a:schemeClr val="tx1"/>
                  </a:solidFill>
                </a:rPr>
                <a:t>Validate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133600" y="1142841"/>
            <a:ext cx="1880508" cy="1344688"/>
            <a:chOff x="3040642" y="1447799"/>
            <a:chExt cx="1880508" cy="1344688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040642" y="1564902"/>
              <a:ext cx="1880508" cy="11569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Rectangle 9"/>
            <p:cNvSpPr/>
            <p:nvPr/>
          </p:nvSpPr>
          <p:spPr>
            <a:xfrm>
              <a:off x="3470367" y="1509102"/>
              <a:ext cx="1054476" cy="1283385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</a:rPr>
                <a:t>UpdateDb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32"/>
            <p:cNvGrpSpPr/>
            <p:nvPr/>
          </p:nvGrpSpPr>
          <p:grpSpPr>
            <a:xfrm rot="20280000">
              <a:off x="4786753" y="1447799"/>
              <a:ext cx="52442" cy="447752"/>
              <a:chOff x="5414785" y="2590800"/>
              <a:chExt cx="71615" cy="611453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 flipH="1">
                <a:off x="5414785" y="2592653"/>
                <a:ext cx="0" cy="60960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 flipH="1">
                <a:off x="5486400" y="2590800"/>
                <a:ext cx="0" cy="60960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Group 21"/>
          <p:cNvGrpSpPr/>
          <p:nvPr/>
        </p:nvGrpSpPr>
        <p:grpSpPr>
          <a:xfrm>
            <a:off x="4045958" y="1523842"/>
            <a:ext cx="1618182" cy="948589"/>
            <a:chOff x="4931613" y="1844874"/>
            <a:chExt cx="1618182" cy="948589"/>
          </a:xfrm>
        </p:grpSpPr>
        <p:pic>
          <p:nvPicPr>
            <p:cNvPr id="12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931613" y="1994901"/>
              <a:ext cx="1618182" cy="686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Rectangle 12"/>
            <p:cNvSpPr/>
            <p:nvPr/>
          </p:nvSpPr>
          <p:spPr>
            <a:xfrm>
              <a:off x="5255947" y="1844874"/>
              <a:ext cx="1054476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</a:rPr>
                <a:t>SendEmail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33"/>
          <p:cNvGrpSpPr/>
          <p:nvPr/>
        </p:nvGrpSpPr>
        <p:grpSpPr>
          <a:xfrm>
            <a:off x="5514391" y="1904842"/>
            <a:ext cx="3181430" cy="1861765"/>
            <a:chOff x="4060552" y="859587"/>
            <a:chExt cx="3181430" cy="1861765"/>
          </a:xfrm>
        </p:grpSpPr>
        <p:sp>
          <p:nvSpPr>
            <p:cNvPr id="20" name="TextBox 19"/>
            <p:cNvSpPr txBox="1"/>
            <p:nvPr/>
          </p:nvSpPr>
          <p:spPr>
            <a:xfrm rot="21540000">
              <a:off x="4497609" y="1798022"/>
              <a:ext cx="274437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Communicate new information to downstream processes without being a failure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1" name="Freeform 20"/>
            <p:cNvSpPr/>
            <p:nvPr/>
          </p:nvSpPr>
          <p:spPr>
            <a:xfrm rot="10800000" flipH="1">
              <a:off x="4060552" y="859587"/>
              <a:ext cx="646194" cy="12192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4208822"/>
                <a:gd name="connsiteY0" fmla="*/ 2365829 h 2761343"/>
                <a:gd name="connsiteX1" fmla="*/ 592192 w 4208822"/>
                <a:gd name="connsiteY1" fmla="*/ 384629 h 2761343"/>
                <a:gd name="connsiteX0" fmla="*/ 0 w 4504918"/>
                <a:gd name="connsiteY0" fmla="*/ 2289628 h 2685142"/>
                <a:gd name="connsiteX1" fmla="*/ 888288 w 4504918"/>
                <a:gd name="connsiteY1" fmla="*/ 384629 h 2685142"/>
                <a:gd name="connsiteX0" fmla="*/ 0 w 4504918"/>
                <a:gd name="connsiteY0" fmla="*/ 2289628 h 2289628"/>
                <a:gd name="connsiteX1" fmla="*/ 888288 w 4504918"/>
                <a:gd name="connsiteY1" fmla="*/ 384629 h 2289628"/>
                <a:gd name="connsiteX0" fmla="*/ 0 w 4801014"/>
                <a:gd name="connsiteY0" fmla="*/ 2365829 h 2365829"/>
                <a:gd name="connsiteX1" fmla="*/ 1184384 w 4801014"/>
                <a:gd name="connsiteY1" fmla="*/ 384629 h 2365829"/>
                <a:gd name="connsiteX0" fmla="*/ 1075616 w 2807058"/>
                <a:gd name="connsiteY0" fmla="*/ 1981200 h 1981200"/>
                <a:gd name="connsiteX1" fmla="*/ 2260000 w 2807058"/>
                <a:gd name="connsiteY1" fmla="*/ 0 h 1981200"/>
                <a:gd name="connsiteX0" fmla="*/ 779520 w 2510962"/>
                <a:gd name="connsiteY0" fmla="*/ 1219200 h 1219200"/>
                <a:gd name="connsiteX1" fmla="*/ 2259999 w 2510962"/>
                <a:gd name="connsiteY1" fmla="*/ 0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10962" h="1219200">
                  <a:moveTo>
                    <a:pt x="779520" y="1219200"/>
                  </a:moveTo>
                  <a:cubicBezTo>
                    <a:pt x="2510961" y="970152"/>
                    <a:pt x="-1" y="239315"/>
                    <a:pt x="2259999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943600" y="1066800"/>
            <a:ext cx="1339185" cy="1447642"/>
            <a:chOff x="1963784" y="1345821"/>
            <a:chExt cx="1339185" cy="1447642"/>
          </a:xfrm>
        </p:grpSpPr>
        <p:pic>
          <p:nvPicPr>
            <p:cNvPr id="26" name="Picture 2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192909" y="2369299"/>
              <a:ext cx="805260" cy="1955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2181405" y="2058303"/>
              <a:ext cx="816764" cy="1993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Rectangle 27"/>
            <p:cNvSpPr/>
            <p:nvPr/>
          </p:nvSpPr>
          <p:spPr>
            <a:xfrm>
              <a:off x="2298580" y="1844874"/>
              <a:ext cx="613793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963784" y="1345821"/>
              <a:ext cx="13391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smtClean="0"/>
                <a:t>Tell CRM that email was sent</a:t>
              </a:r>
              <a:endParaRPr lang="en-GB" sz="1400" dirty="0"/>
            </a:p>
          </p:txBody>
        </p:sp>
      </p:grpSp>
      <p:sp>
        <p:nvSpPr>
          <p:cNvPr id="41" name="Rounded Rectangle 40"/>
          <p:cNvSpPr/>
          <p:nvPr/>
        </p:nvSpPr>
        <p:spPr>
          <a:xfrm>
            <a:off x="5943600" y="838200"/>
            <a:ext cx="1447800" cy="18288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Events are not errors</a:t>
            </a:r>
            <a:endParaRPr lang="en-GB" dirty="0"/>
          </a:p>
        </p:txBody>
      </p:sp>
      <p:grpSp>
        <p:nvGrpSpPr>
          <p:cNvPr id="3" name="Group 29"/>
          <p:cNvGrpSpPr/>
          <p:nvPr/>
        </p:nvGrpSpPr>
        <p:grpSpPr>
          <a:xfrm>
            <a:off x="457201" y="1539916"/>
            <a:ext cx="1618182" cy="948589"/>
            <a:chOff x="457201" y="1844874"/>
            <a:chExt cx="1618182" cy="948589"/>
          </a:xfrm>
        </p:grpSpPr>
        <p:pic>
          <p:nvPicPr>
            <p:cNvPr id="4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57201" y="1994901"/>
              <a:ext cx="1618182" cy="686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" name="Rectangle 4"/>
            <p:cNvSpPr/>
            <p:nvPr/>
          </p:nvSpPr>
          <p:spPr>
            <a:xfrm>
              <a:off x="791997" y="1844874"/>
              <a:ext cx="1054476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smtClean="0">
                  <a:solidFill>
                    <a:schemeClr val="tx1"/>
                  </a:solidFill>
                </a:rPr>
                <a:t>Validate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22"/>
          <p:cNvGrpSpPr/>
          <p:nvPr/>
        </p:nvGrpSpPr>
        <p:grpSpPr>
          <a:xfrm>
            <a:off x="2133600" y="1142841"/>
            <a:ext cx="1880508" cy="1344688"/>
            <a:chOff x="3040642" y="1447799"/>
            <a:chExt cx="1880508" cy="1344688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040642" y="1564902"/>
              <a:ext cx="1880508" cy="11569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Rectangle 9"/>
            <p:cNvSpPr/>
            <p:nvPr/>
          </p:nvSpPr>
          <p:spPr>
            <a:xfrm>
              <a:off x="3470367" y="1509102"/>
              <a:ext cx="1054476" cy="1283385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</a:rPr>
                <a:t>UpdateDb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  <p:grpSp>
          <p:nvGrpSpPr>
            <p:cNvPr id="7" name="Group 32"/>
            <p:cNvGrpSpPr/>
            <p:nvPr/>
          </p:nvGrpSpPr>
          <p:grpSpPr>
            <a:xfrm rot="20280000">
              <a:off x="4786753" y="1447799"/>
              <a:ext cx="52442" cy="447752"/>
              <a:chOff x="5414785" y="2590800"/>
              <a:chExt cx="71615" cy="611453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 flipH="1">
                <a:off x="5414785" y="2592653"/>
                <a:ext cx="0" cy="60960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 flipH="1">
                <a:off x="5486400" y="2590800"/>
                <a:ext cx="0" cy="60960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Group 21"/>
          <p:cNvGrpSpPr/>
          <p:nvPr/>
        </p:nvGrpSpPr>
        <p:grpSpPr>
          <a:xfrm>
            <a:off x="4045958" y="1523842"/>
            <a:ext cx="1618182" cy="948589"/>
            <a:chOff x="4931613" y="1844874"/>
            <a:chExt cx="1618182" cy="948589"/>
          </a:xfrm>
        </p:grpSpPr>
        <p:pic>
          <p:nvPicPr>
            <p:cNvPr id="12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931613" y="1994901"/>
              <a:ext cx="1618182" cy="686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Rectangle 12"/>
            <p:cNvSpPr/>
            <p:nvPr/>
          </p:nvSpPr>
          <p:spPr>
            <a:xfrm>
              <a:off x="5255947" y="1844874"/>
              <a:ext cx="1054476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</a:rPr>
                <a:t>SendEmail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24"/>
          <p:cNvGrpSpPr/>
          <p:nvPr/>
        </p:nvGrpSpPr>
        <p:grpSpPr>
          <a:xfrm>
            <a:off x="5943600" y="1066800"/>
            <a:ext cx="1339185" cy="1447642"/>
            <a:chOff x="1963784" y="1345821"/>
            <a:chExt cx="1339185" cy="1447642"/>
          </a:xfrm>
        </p:grpSpPr>
        <p:pic>
          <p:nvPicPr>
            <p:cNvPr id="26" name="Picture 2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192909" y="2369299"/>
              <a:ext cx="805260" cy="1955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2181405" y="2058303"/>
              <a:ext cx="816764" cy="1993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Rectangle 27"/>
            <p:cNvSpPr/>
            <p:nvPr/>
          </p:nvSpPr>
          <p:spPr>
            <a:xfrm>
              <a:off x="2298580" y="1844874"/>
              <a:ext cx="613793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963784" y="1345821"/>
              <a:ext cx="13391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smtClean="0"/>
                <a:t>Tell CRM that email was sent</a:t>
              </a:r>
              <a:endParaRPr lang="en-GB" sz="1400" dirty="0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457200" y="2819400"/>
            <a:ext cx="4191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type </a:t>
            </a:r>
            <a:r>
              <a:rPr lang="en-GB" sz="1400" b="1" dirty="0" err="1" smtClean="0">
                <a:latin typeface="Consolas" pitchFamily="49" charset="0"/>
                <a:cs typeface="Consolas" pitchFamily="49" charset="0"/>
              </a:rPr>
              <a:t>MyUseCaseMessage</a:t>
            </a:r>
            <a:r>
              <a:rPr lang="en-GB" sz="1400" b="1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= </a:t>
            </a: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NameMustNotBeBlank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EmailMustNotBeBlank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EmailNotValid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EmailAddress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// database errors</a:t>
            </a: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UserIdNotValid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UserId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// SMTP errors</a:t>
            </a: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SmtpTimeout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SmtpConnection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// Domain events</a:t>
            </a: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UserSaved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AuditInfo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EmailSent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EmailAddress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*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MsgId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5" name="Group 33"/>
          <p:cNvGrpSpPr/>
          <p:nvPr/>
        </p:nvGrpSpPr>
        <p:grpSpPr>
          <a:xfrm>
            <a:off x="2438400" y="3902109"/>
            <a:ext cx="3663086" cy="822290"/>
            <a:chOff x="1441761" y="1713696"/>
            <a:chExt cx="3663086" cy="822290"/>
          </a:xfrm>
        </p:grpSpPr>
        <p:sp>
          <p:nvSpPr>
            <p:cNvPr id="33" name="TextBox 32"/>
            <p:cNvSpPr txBox="1"/>
            <p:nvPr/>
          </p:nvSpPr>
          <p:spPr>
            <a:xfrm rot="21540000">
              <a:off x="3276062" y="1713696"/>
              <a:ext cx="18287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Add domain events to the choices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0800000" flipH="1">
              <a:off x="1441761" y="2154987"/>
              <a:ext cx="2057400" cy="380999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4208822"/>
                <a:gd name="connsiteY0" fmla="*/ 2365829 h 2761343"/>
                <a:gd name="connsiteX1" fmla="*/ 592192 w 4208822"/>
                <a:gd name="connsiteY1" fmla="*/ 384629 h 2761343"/>
                <a:gd name="connsiteX0" fmla="*/ 0 w 4504918"/>
                <a:gd name="connsiteY0" fmla="*/ 2289628 h 2685142"/>
                <a:gd name="connsiteX1" fmla="*/ 888288 w 4504918"/>
                <a:gd name="connsiteY1" fmla="*/ 384629 h 2685142"/>
                <a:gd name="connsiteX0" fmla="*/ 0 w 4504918"/>
                <a:gd name="connsiteY0" fmla="*/ 2289628 h 2289628"/>
                <a:gd name="connsiteX1" fmla="*/ 888288 w 4504918"/>
                <a:gd name="connsiteY1" fmla="*/ 384629 h 2289628"/>
                <a:gd name="connsiteX0" fmla="*/ 0 w 4801014"/>
                <a:gd name="connsiteY0" fmla="*/ 2365829 h 2365829"/>
                <a:gd name="connsiteX1" fmla="*/ 1184384 w 4801014"/>
                <a:gd name="connsiteY1" fmla="*/ 384629 h 2365829"/>
                <a:gd name="connsiteX0" fmla="*/ 1075616 w 2807058"/>
                <a:gd name="connsiteY0" fmla="*/ 1981200 h 1981200"/>
                <a:gd name="connsiteX1" fmla="*/ 2260000 w 2807058"/>
                <a:gd name="connsiteY1" fmla="*/ 0 h 1981200"/>
                <a:gd name="connsiteX0" fmla="*/ 779520 w 2510962"/>
                <a:gd name="connsiteY0" fmla="*/ 1219200 h 1219200"/>
                <a:gd name="connsiteX1" fmla="*/ 2259999 w 2510962"/>
                <a:gd name="connsiteY1" fmla="*/ 0 h 1219200"/>
                <a:gd name="connsiteX0" fmla="*/ 0 w 5033628"/>
                <a:gd name="connsiteY0" fmla="*/ 249048 h 716963"/>
                <a:gd name="connsiteX1" fmla="*/ 5033627 w 5033628"/>
                <a:gd name="connsiteY1" fmla="*/ 477648 h 716963"/>
                <a:gd name="connsiteX0" fmla="*/ 13783 w 5047411"/>
                <a:gd name="connsiteY0" fmla="*/ 0 h 467915"/>
                <a:gd name="connsiteX1" fmla="*/ 5047410 w 5047411"/>
                <a:gd name="connsiteY1" fmla="*/ 228600 h 467915"/>
                <a:gd name="connsiteX0" fmla="*/ 13783 w 2382557"/>
                <a:gd name="connsiteY0" fmla="*/ 0 h 620315"/>
                <a:gd name="connsiteX1" fmla="*/ 2382557 w 2382557"/>
                <a:gd name="connsiteY1" fmla="*/ 381000 h 620315"/>
                <a:gd name="connsiteX0" fmla="*/ 483417 w 2260000"/>
                <a:gd name="connsiteY0" fmla="*/ 0 h 772715"/>
                <a:gd name="connsiteX1" fmla="*/ 2259999 w 2260000"/>
                <a:gd name="connsiteY1" fmla="*/ 533400 h 772715"/>
                <a:gd name="connsiteX0" fmla="*/ 699392 w 2475975"/>
                <a:gd name="connsiteY0" fmla="*/ 0 h 605075"/>
                <a:gd name="connsiteX1" fmla="*/ 2475974 w 2475975"/>
                <a:gd name="connsiteY1" fmla="*/ 533400 h 605075"/>
                <a:gd name="connsiteX0" fmla="*/ 13782 w 7120082"/>
                <a:gd name="connsiteY0" fmla="*/ 0 h 833675"/>
                <a:gd name="connsiteX1" fmla="*/ 7120081 w 7120082"/>
                <a:gd name="connsiteY1" fmla="*/ 762000 h 833675"/>
                <a:gd name="connsiteX0" fmla="*/ -1 w 7106299"/>
                <a:gd name="connsiteY0" fmla="*/ 0 h 833675"/>
                <a:gd name="connsiteX1" fmla="*/ 7106298 w 7106299"/>
                <a:gd name="connsiteY1" fmla="*/ 762000 h 833675"/>
                <a:gd name="connsiteX0" fmla="*/ 1184382 w 8290682"/>
                <a:gd name="connsiteY0" fmla="*/ 0 h 833675"/>
                <a:gd name="connsiteX1" fmla="*/ 0 w 8290682"/>
                <a:gd name="connsiteY1" fmla="*/ 0 h 833675"/>
                <a:gd name="connsiteX2" fmla="*/ 8290681 w 8290682"/>
                <a:gd name="connsiteY2" fmla="*/ 762000 h 833675"/>
                <a:gd name="connsiteX0" fmla="*/ 1184382 w 7106299"/>
                <a:gd name="connsiteY0" fmla="*/ 0 h 452675"/>
                <a:gd name="connsiteX1" fmla="*/ 0 w 7106299"/>
                <a:gd name="connsiteY1" fmla="*/ 0 h 452675"/>
                <a:gd name="connsiteX2" fmla="*/ 7106299 w 7106299"/>
                <a:gd name="connsiteY2" fmla="*/ 381000 h 452675"/>
                <a:gd name="connsiteX0" fmla="*/ 1184382 w 7106299"/>
                <a:gd name="connsiteY0" fmla="*/ 0 h 381000"/>
                <a:gd name="connsiteX1" fmla="*/ 0 w 7106299"/>
                <a:gd name="connsiteY1" fmla="*/ 0 h 381000"/>
                <a:gd name="connsiteX2" fmla="*/ 7106299 w 7106299"/>
                <a:gd name="connsiteY2" fmla="*/ 381000 h 381000"/>
                <a:gd name="connsiteX0" fmla="*/ -1 w 5921916"/>
                <a:gd name="connsiteY0" fmla="*/ 0 h 381000"/>
                <a:gd name="connsiteX1" fmla="*/ 5921916 w 5921916"/>
                <a:gd name="connsiteY1" fmla="*/ 381000 h 381000"/>
                <a:gd name="connsiteX0" fmla="*/ 0 w 7994587"/>
                <a:gd name="connsiteY0" fmla="*/ 0 h 380999"/>
                <a:gd name="connsiteX1" fmla="*/ 7994587 w 7994587"/>
                <a:gd name="connsiteY1" fmla="*/ 380999 h 380999"/>
                <a:gd name="connsiteX0" fmla="*/ 0 w 7994587"/>
                <a:gd name="connsiteY0" fmla="*/ 0 h 380999"/>
                <a:gd name="connsiteX1" fmla="*/ 7994587 w 7994587"/>
                <a:gd name="connsiteY1" fmla="*/ 380999 h 38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994587" h="380999">
                  <a:moveTo>
                    <a:pt x="0" y="0"/>
                  </a:moveTo>
                  <a:cubicBezTo>
                    <a:pt x="2664862" y="127000"/>
                    <a:pt x="6409604" y="70223"/>
                    <a:pt x="7994587" y="380999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5" name="Rounded Rectangle 34"/>
          <p:cNvSpPr/>
          <p:nvPr/>
        </p:nvSpPr>
        <p:spPr>
          <a:xfrm>
            <a:off x="685800" y="4572000"/>
            <a:ext cx="3886200" cy="7620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ounded Rectangle 40"/>
          <p:cNvSpPr/>
          <p:nvPr/>
        </p:nvSpPr>
        <p:spPr>
          <a:xfrm>
            <a:off x="5943600" y="838200"/>
            <a:ext cx="1447800" cy="18288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8" name="Group 33"/>
          <p:cNvGrpSpPr/>
          <p:nvPr/>
        </p:nvGrpSpPr>
        <p:grpSpPr>
          <a:xfrm>
            <a:off x="5514391" y="1904842"/>
            <a:ext cx="3181430" cy="1861765"/>
            <a:chOff x="4060552" y="859587"/>
            <a:chExt cx="3181430" cy="1861765"/>
          </a:xfrm>
        </p:grpSpPr>
        <p:sp>
          <p:nvSpPr>
            <p:cNvPr id="42" name="TextBox 41"/>
            <p:cNvSpPr txBox="1"/>
            <p:nvPr/>
          </p:nvSpPr>
          <p:spPr>
            <a:xfrm rot="21540000">
              <a:off x="4497609" y="1798022"/>
              <a:ext cx="274437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Communicate new information to downstream processes without being a failure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43" name="Freeform 42"/>
            <p:cNvSpPr/>
            <p:nvPr/>
          </p:nvSpPr>
          <p:spPr>
            <a:xfrm rot="10800000" flipH="1">
              <a:off x="4060552" y="859587"/>
              <a:ext cx="646194" cy="12192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4208822"/>
                <a:gd name="connsiteY0" fmla="*/ 2365829 h 2761343"/>
                <a:gd name="connsiteX1" fmla="*/ 592192 w 4208822"/>
                <a:gd name="connsiteY1" fmla="*/ 384629 h 2761343"/>
                <a:gd name="connsiteX0" fmla="*/ 0 w 4504918"/>
                <a:gd name="connsiteY0" fmla="*/ 2289628 h 2685142"/>
                <a:gd name="connsiteX1" fmla="*/ 888288 w 4504918"/>
                <a:gd name="connsiteY1" fmla="*/ 384629 h 2685142"/>
                <a:gd name="connsiteX0" fmla="*/ 0 w 4504918"/>
                <a:gd name="connsiteY0" fmla="*/ 2289628 h 2289628"/>
                <a:gd name="connsiteX1" fmla="*/ 888288 w 4504918"/>
                <a:gd name="connsiteY1" fmla="*/ 384629 h 2289628"/>
                <a:gd name="connsiteX0" fmla="*/ 0 w 4801014"/>
                <a:gd name="connsiteY0" fmla="*/ 2365829 h 2365829"/>
                <a:gd name="connsiteX1" fmla="*/ 1184384 w 4801014"/>
                <a:gd name="connsiteY1" fmla="*/ 384629 h 2365829"/>
                <a:gd name="connsiteX0" fmla="*/ 1075616 w 2807058"/>
                <a:gd name="connsiteY0" fmla="*/ 1981200 h 1981200"/>
                <a:gd name="connsiteX1" fmla="*/ 2260000 w 2807058"/>
                <a:gd name="connsiteY1" fmla="*/ 0 h 1981200"/>
                <a:gd name="connsiteX0" fmla="*/ 779520 w 2510962"/>
                <a:gd name="connsiteY0" fmla="*/ 1219200 h 1219200"/>
                <a:gd name="connsiteX1" fmla="*/ 2259999 w 2510962"/>
                <a:gd name="connsiteY1" fmla="*/ 0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10962" h="1219200">
                  <a:moveTo>
                    <a:pt x="779520" y="1219200"/>
                  </a:moveTo>
                  <a:cubicBezTo>
                    <a:pt x="2510961" y="970152"/>
                    <a:pt x="-1" y="239315"/>
                    <a:pt x="2259999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Events are not errors</a:t>
            </a:r>
            <a:endParaRPr lang="en-GB" dirty="0"/>
          </a:p>
        </p:txBody>
      </p:sp>
      <p:grpSp>
        <p:nvGrpSpPr>
          <p:cNvPr id="3" name="Group 29"/>
          <p:cNvGrpSpPr/>
          <p:nvPr/>
        </p:nvGrpSpPr>
        <p:grpSpPr>
          <a:xfrm>
            <a:off x="457201" y="1539916"/>
            <a:ext cx="1618182" cy="948589"/>
            <a:chOff x="457201" y="1844874"/>
            <a:chExt cx="1618182" cy="948589"/>
          </a:xfrm>
        </p:grpSpPr>
        <p:pic>
          <p:nvPicPr>
            <p:cNvPr id="4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57201" y="1994901"/>
              <a:ext cx="1618182" cy="686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" name="Rectangle 4"/>
            <p:cNvSpPr/>
            <p:nvPr/>
          </p:nvSpPr>
          <p:spPr>
            <a:xfrm>
              <a:off x="791997" y="1844874"/>
              <a:ext cx="1054476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smtClean="0">
                  <a:solidFill>
                    <a:schemeClr val="tx1"/>
                  </a:solidFill>
                </a:rPr>
                <a:t>Validate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22"/>
          <p:cNvGrpSpPr/>
          <p:nvPr/>
        </p:nvGrpSpPr>
        <p:grpSpPr>
          <a:xfrm>
            <a:off x="2133600" y="1142841"/>
            <a:ext cx="1880508" cy="1344688"/>
            <a:chOff x="3040642" y="1447799"/>
            <a:chExt cx="1880508" cy="1344688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040642" y="1564902"/>
              <a:ext cx="1880508" cy="11569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Rectangle 9"/>
            <p:cNvSpPr/>
            <p:nvPr/>
          </p:nvSpPr>
          <p:spPr>
            <a:xfrm>
              <a:off x="3470367" y="1509102"/>
              <a:ext cx="1054476" cy="1283385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</a:rPr>
                <a:t>UpdateDb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  <p:grpSp>
          <p:nvGrpSpPr>
            <p:cNvPr id="7" name="Group 32"/>
            <p:cNvGrpSpPr/>
            <p:nvPr/>
          </p:nvGrpSpPr>
          <p:grpSpPr>
            <a:xfrm rot="20280000">
              <a:off x="4786753" y="1447799"/>
              <a:ext cx="52442" cy="447752"/>
              <a:chOff x="5414785" y="2590800"/>
              <a:chExt cx="71615" cy="611453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 flipH="1">
                <a:off x="5414785" y="2592653"/>
                <a:ext cx="0" cy="60960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 flipH="1">
                <a:off x="5486400" y="2590800"/>
                <a:ext cx="0" cy="60960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Group 21"/>
          <p:cNvGrpSpPr/>
          <p:nvPr/>
        </p:nvGrpSpPr>
        <p:grpSpPr>
          <a:xfrm>
            <a:off x="4045958" y="1523842"/>
            <a:ext cx="1618182" cy="948589"/>
            <a:chOff x="4931613" y="1844874"/>
            <a:chExt cx="1618182" cy="948589"/>
          </a:xfrm>
        </p:grpSpPr>
        <p:pic>
          <p:nvPicPr>
            <p:cNvPr id="12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931613" y="1994901"/>
              <a:ext cx="1618182" cy="686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Rectangle 12"/>
            <p:cNvSpPr/>
            <p:nvPr/>
          </p:nvSpPr>
          <p:spPr>
            <a:xfrm>
              <a:off x="5255947" y="1844874"/>
              <a:ext cx="1054476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sz="1600" dirty="0" err="1" smtClean="0">
                  <a:solidFill>
                    <a:schemeClr val="tx1"/>
                  </a:solidFill>
                </a:rPr>
                <a:t>SendEmail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24"/>
          <p:cNvGrpSpPr/>
          <p:nvPr/>
        </p:nvGrpSpPr>
        <p:grpSpPr>
          <a:xfrm>
            <a:off x="5943600" y="1066800"/>
            <a:ext cx="1339185" cy="1447642"/>
            <a:chOff x="1963784" y="1345821"/>
            <a:chExt cx="1339185" cy="1447642"/>
          </a:xfrm>
        </p:grpSpPr>
        <p:pic>
          <p:nvPicPr>
            <p:cNvPr id="26" name="Picture 2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192909" y="2369299"/>
              <a:ext cx="805260" cy="1955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2181405" y="2058303"/>
              <a:ext cx="816764" cy="1993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Rectangle 27"/>
            <p:cNvSpPr/>
            <p:nvPr/>
          </p:nvSpPr>
          <p:spPr>
            <a:xfrm>
              <a:off x="2298580" y="1844874"/>
              <a:ext cx="613793" cy="948589"/>
            </a:xfrm>
            <a:prstGeom prst="rect">
              <a:avLst/>
            </a:prstGeom>
            <a:solidFill>
              <a:srgbClr val="BFBFBF">
                <a:alpha val="41961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963784" y="1345821"/>
              <a:ext cx="13391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smtClean="0"/>
                <a:t>Tell CRM that email was sent</a:t>
              </a:r>
              <a:endParaRPr lang="en-GB" sz="1400" dirty="0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457200" y="2819400"/>
            <a:ext cx="4191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type </a:t>
            </a:r>
            <a:r>
              <a:rPr lang="en-GB" sz="1400" b="1" dirty="0" err="1" smtClean="0">
                <a:latin typeface="Consolas" pitchFamily="49" charset="0"/>
                <a:cs typeface="Consolas" pitchFamily="49" charset="0"/>
              </a:rPr>
              <a:t>MyUseCaseMessage</a:t>
            </a:r>
            <a:r>
              <a:rPr lang="en-GB" sz="1400" b="1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= </a:t>
            </a: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NameMustNotBeBlank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EmailMustNotBeBlank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EmailNotValid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EmailAddress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// database errors</a:t>
            </a: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UserIdNotValid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UserId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// SMTP errors</a:t>
            </a: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SmtpTimeout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SmtpConnection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// Domain events</a:t>
            </a: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UserSaved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AuditInfo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EmailSent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of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EmailAddress</a:t>
            </a:r>
            <a:r>
              <a:rPr lang="en-GB" sz="1400" dirty="0" smtClean="0">
                <a:latin typeface="Consolas" pitchFamily="49" charset="0"/>
                <a:cs typeface="Consolas" pitchFamily="49" charset="0"/>
              </a:rPr>
              <a:t> * </a:t>
            </a:r>
            <a:r>
              <a:rPr lang="en-GB" sz="1400" dirty="0" err="1" smtClean="0">
                <a:latin typeface="Consolas" pitchFamily="49" charset="0"/>
                <a:cs typeface="Consolas" pitchFamily="49" charset="0"/>
              </a:rPr>
              <a:t>MsgId</a:t>
            </a:r>
            <a:endParaRPr lang="en-GB" sz="1400" dirty="0" smtClean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5" name="Group 33"/>
          <p:cNvGrpSpPr/>
          <p:nvPr/>
        </p:nvGrpSpPr>
        <p:grpSpPr>
          <a:xfrm>
            <a:off x="2438400" y="3902109"/>
            <a:ext cx="3663086" cy="822290"/>
            <a:chOff x="1441761" y="1713696"/>
            <a:chExt cx="3663086" cy="822290"/>
          </a:xfrm>
        </p:grpSpPr>
        <p:sp>
          <p:nvSpPr>
            <p:cNvPr id="33" name="TextBox 32"/>
            <p:cNvSpPr txBox="1"/>
            <p:nvPr/>
          </p:nvSpPr>
          <p:spPr>
            <a:xfrm rot="21540000">
              <a:off x="3276062" y="1713696"/>
              <a:ext cx="18287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Add domain events to the choices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0800000" flipH="1">
              <a:off x="1441761" y="2154987"/>
              <a:ext cx="2057400" cy="380999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4208822"/>
                <a:gd name="connsiteY0" fmla="*/ 2365829 h 2761343"/>
                <a:gd name="connsiteX1" fmla="*/ 592192 w 4208822"/>
                <a:gd name="connsiteY1" fmla="*/ 384629 h 2761343"/>
                <a:gd name="connsiteX0" fmla="*/ 0 w 4504918"/>
                <a:gd name="connsiteY0" fmla="*/ 2289628 h 2685142"/>
                <a:gd name="connsiteX1" fmla="*/ 888288 w 4504918"/>
                <a:gd name="connsiteY1" fmla="*/ 384629 h 2685142"/>
                <a:gd name="connsiteX0" fmla="*/ 0 w 4504918"/>
                <a:gd name="connsiteY0" fmla="*/ 2289628 h 2289628"/>
                <a:gd name="connsiteX1" fmla="*/ 888288 w 4504918"/>
                <a:gd name="connsiteY1" fmla="*/ 384629 h 2289628"/>
                <a:gd name="connsiteX0" fmla="*/ 0 w 4801014"/>
                <a:gd name="connsiteY0" fmla="*/ 2365829 h 2365829"/>
                <a:gd name="connsiteX1" fmla="*/ 1184384 w 4801014"/>
                <a:gd name="connsiteY1" fmla="*/ 384629 h 2365829"/>
                <a:gd name="connsiteX0" fmla="*/ 1075616 w 2807058"/>
                <a:gd name="connsiteY0" fmla="*/ 1981200 h 1981200"/>
                <a:gd name="connsiteX1" fmla="*/ 2260000 w 2807058"/>
                <a:gd name="connsiteY1" fmla="*/ 0 h 1981200"/>
                <a:gd name="connsiteX0" fmla="*/ 779520 w 2510962"/>
                <a:gd name="connsiteY0" fmla="*/ 1219200 h 1219200"/>
                <a:gd name="connsiteX1" fmla="*/ 2259999 w 2510962"/>
                <a:gd name="connsiteY1" fmla="*/ 0 h 1219200"/>
                <a:gd name="connsiteX0" fmla="*/ 0 w 5033628"/>
                <a:gd name="connsiteY0" fmla="*/ 249048 h 716963"/>
                <a:gd name="connsiteX1" fmla="*/ 5033627 w 5033628"/>
                <a:gd name="connsiteY1" fmla="*/ 477648 h 716963"/>
                <a:gd name="connsiteX0" fmla="*/ 13783 w 5047411"/>
                <a:gd name="connsiteY0" fmla="*/ 0 h 467915"/>
                <a:gd name="connsiteX1" fmla="*/ 5047410 w 5047411"/>
                <a:gd name="connsiteY1" fmla="*/ 228600 h 467915"/>
                <a:gd name="connsiteX0" fmla="*/ 13783 w 2382557"/>
                <a:gd name="connsiteY0" fmla="*/ 0 h 620315"/>
                <a:gd name="connsiteX1" fmla="*/ 2382557 w 2382557"/>
                <a:gd name="connsiteY1" fmla="*/ 381000 h 620315"/>
                <a:gd name="connsiteX0" fmla="*/ 483417 w 2260000"/>
                <a:gd name="connsiteY0" fmla="*/ 0 h 772715"/>
                <a:gd name="connsiteX1" fmla="*/ 2259999 w 2260000"/>
                <a:gd name="connsiteY1" fmla="*/ 533400 h 772715"/>
                <a:gd name="connsiteX0" fmla="*/ 699392 w 2475975"/>
                <a:gd name="connsiteY0" fmla="*/ 0 h 605075"/>
                <a:gd name="connsiteX1" fmla="*/ 2475974 w 2475975"/>
                <a:gd name="connsiteY1" fmla="*/ 533400 h 605075"/>
                <a:gd name="connsiteX0" fmla="*/ 13782 w 7120082"/>
                <a:gd name="connsiteY0" fmla="*/ 0 h 833675"/>
                <a:gd name="connsiteX1" fmla="*/ 7120081 w 7120082"/>
                <a:gd name="connsiteY1" fmla="*/ 762000 h 833675"/>
                <a:gd name="connsiteX0" fmla="*/ -1 w 7106299"/>
                <a:gd name="connsiteY0" fmla="*/ 0 h 833675"/>
                <a:gd name="connsiteX1" fmla="*/ 7106298 w 7106299"/>
                <a:gd name="connsiteY1" fmla="*/ 762000 h 833675"/>
                <a:gd name="connsiteX0" fmla="*/ 1184382 w 8290682"/>
                <a:gd name="connsiteY0" fmla="*/ 0 h 833675"/>
                <a:gd name="connsiteX1" fmla="*/ 0 w 8290682"/>
                <a:gd name="connsiteY1" fmla="*/ 0 h 833675"/>
                <a:gd name="connsiteX2" fmla="*/ 8290681 w 8290682"/>
                <a:gd name="connsiteY2" fmla="*/ 762000 h 833675"/>
                <a:gd name="connsiteX0" fmla="*/ 1184382 w 7106299"/>
                <a:gd name="connsiteY0" fmla="*/ 0 h 452675"/>
                <a:gd name="connsiteX1" fmla="*/ 0 w 7106299"/>
                <a:gd name="connsiteY1" fmla="*/ 0 h 452675"/>
                <a:gd name="connsiteX2" fmla="*/ 7106299 w 7106299"/>
                <a:gd name="connsiteY2" fmla="*/ 381000 h 452675"/>
                <a:gd name="connsiteX0" fmla="*/ 1184382 w 7106299"/>
                <a:gd name="connsiteY0" fmla="*/ 0 h 381000"/>
                <a:gd name="connsiteX1" fmla="*/ 0 w 7106299"/>
                <a:gd name="connsiteY1" fmla="*/ 0 h 381000"/>
                <a:gd name="connsiteX2" fmla="*/ 7106299 w 7106299"/>
                <a:gd name="connsiteY2" fmla="*/ 381000 h 381000"/>
                <a:gd name="connsiteX0" fmla="*/ -1 w 5921916"/>
                <a:gd name="connsiteY0" fmla="*/ 0 h 381000"/>
                <a:gd name="connsiteX1" fmla="*/ 5921916 w 5921916"/>
                <a:gd name="connsiteY1" fmla="*/ 381000 h 381000"/>
                <a:gd name="connsiteX0" fmla="*/ 0 w 7994587"/>
                <a:gd name="connsiteY0" fmla="*/ 0 h 380999"/>
                <a:gd name="connsiteX1" fmla="*/ 7994587 w 7994587"/>
                <a:gd name="connsiteY1" fmla="*/ 380999 h 380999"/>
                <a:gd name="connsiteX0" fmla="*/ 0 w 7994587"/>
                <a:gd name="connsiteY0" fmla="*/ 0 h 380999"/>
                <a:gd name="connsiteX1" fmla="*/ 7994587 w 7994587"/>
                <a:gd name="connsiteY1" fmla="*/ 380999 h 38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994587" h="380999">
                  <a:moveTo>
                    <a:pt x="0" y="0"/>
                  </a:moveTo>
                  <a:cubicBezTo>
                    <a:pt x="2664862" y="127000"/>
                    <a:pt x="6409604" y="70223"/>
                    <a:pt x="7994587" y="380999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5" name="Rounded Rectangle 34"/>
          <p:cNvSpPr/>
          <p:nvPr/>
        </p:nvSpPr>
        <p:spPr>
          <a:xfrm>
            <a:off x="685800" y="4572000"/>
            <a:ext cx="3886200" cy="7620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/>
          <p:cNvSpPr txBox="1"/>
          <p:nvPr/>
        </p:nvSpPr>
        <p:spPr>
          <a:xfrm>
            <a:off x="2057400" y="5486400"/>
            <a:ext cx="670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Consolas" pitchFamily="49" charset="0"/>
                <a:cs typeface="Consolas" pitchFamily="49" charset="0"/>
              </a:rPr>
              <a:t>type </a:t>
            </a:r>
            <a:r>
              <a:rPr lang="en-GB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&lt;'</a:t>
            </a:r>
            <a:r>
              <a:rPr lang="en-GB" dirty="0" err="1" smtClean="0">
                <a:latin typeface="Consolas" pitchFamily="49" charset="0"/>
                <a:cs typeface="Consolas" pitchFamily="49" charset="0"/>
              </a:rPr>
              <a:t>TEntity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&gt; = </a:t>
            </a:r>
          </a:p>
          <a:p>
            <a:r>
              <a:rPr lang="en-GB" dirty="0" smtClean="0">
                <a:latin typeface="Consolas" pitchFamily="49" charset="0"/>
                <a:cs typeface="Consolas" pitchFamily="49" charset="0"/>
              </a:rPr>
              <a:t>    | </a:t>
            </a:r>
            <a:r>
              <a:rPr lang="en-GB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 of '</a:t>
            </a:r>
            <a:r>
              <a:rPr lang="en-GB" dirty="0" err="1" smtClean="0">
                <a:latin typeface="Consolas" pitchFamily="49" charset="0"/>
                <a:cs typeface="Consolas" pitchFamily="49" charset="0"/>
              </a:rPr>
              <a:t>TEntity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 * Message list</a:t>
            </a:r>
          </a:p>
          <a:p>
            <a:r>
              <a:rPr lang="en-GB" dirty="0" smtClean="0">
                <a:latin typeface="Consolas" pitchFamily="49" charset="0"/>
                <a:cs typeface="Consolas" pitchFamily="49" charset="0"/>
              </a:rPr>
              <a:t>    | </a:t>
            </a:r>
            <a:r>
              <a:rPr lang="en-GB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 of Message list</a:t>
            </a:r>
            <a:endParaRPr lang="en-GB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4267200" y="5791200"/>
            <a:ext cx="3048000" cy="3048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6" name="Group 33"/>
          <p:cNvGrpSpPr/>
          <p:nvPr/>
        </p:nvGrpSpPr>
        <p:grpSpPr>
          <a:xfrm>
            <a:off x="5867400" y="4800600"/>
            <a:ext cx="2895632" cy="966484"/>
            <a:chOff x="3166771" y="1340902"/>
            <a:chExt cx="2895632" cy="966484"/>
          </a:xfrm>
        </p:grpSpPr>
        <p:sp>
          <p:nvSpPr>
            <p:cNvPr id="39" name="TextBox 38"/>
            <p:cNvSpPr txBox="1"/>
            <p:nvPr/>
          </p:nvSpPr>
          <p:spPr>
            <a:xfrm rot="21540000">
              <a:off x="3580812" y="1340902"/>
              <a:ext cx="248159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Store a list of events </a:t>
              </a:r>
              <a:b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</a:br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(as well as the entity) </a:t>
              </a:r>
              <a:b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</a:br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on the Success path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 rot="10800000" flipH="1">
              <a:off x="3166771" y="1702311"/>
              <a:ext cx="533400" cy="60507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4208822"/>
                <a:gd name="connsiteY0" fmla="*/ 2365829 h 2761343"/>
                <a:gd name="connsiteX1" fmla="*/ 592192 w 4208822"/>
                <a:gd name="connsiteY1" fmla="*/ 384629 h 2761343"/>
                <a:gd name="connsiteX0" fmla="*/ 0 w 4504918"/>
                <a:gd name="connsiteY0" fmla="*/ 2289628 h 2685142"/>
                <a:gd name="connsiteX1" fmla="*/ 888288 w 4504918"/>
                <a:gd name="connsiteY1" fmla="*/ 384629 h 2685142"/>
                <a:gd name="connsiteX0" fmla="*/ 0 w 4504918"/>
                <a:gd name="connsiteY0" fmla="*/ 2289628 h 2289628"/>
                <a:gd name="connsiteX1" fmla="*/ 888288 w 4504918"/>
                <a:gd name="connsiteY1" fmla="*/ 384629 h 2289628"/>
                <a:gd name="connsiteX0" fmla="*/ 0 w 4801014"/>
                <a:gd name="connsiteY0" fmla="*/ 2365829 h 2365829"/>
                <a:gd name="connsiteX1" fmla="*/ 1184384 w 4801014"/>
                <a:gd name="connsiteY1" fmla="*/ 384629 h 2365829"/>
                <a:gd name="connsiteX0" fmla="*/ 1075616 w 2807058"/>
                <a:gd name="connsiteY0" fmla="*/ 1981200 h 1981200"/>
                <a:gd name="connsiteX1" fmla="*/ 2260000 w 2807058"/>
                <a:gd name="connsiteY1" fmla="*/ 0 h 1981200"/>
                <a:gd name="connsiteX0" fmla="*/ 779520 w 2510962"/>
                <a:gd name="connsiteY0" fmla="*/ 1219200 h 1219200"/>
                <a:gd name="connsiteX1" fmla="*/ 2259999 w 2510962"/>
                <a:gd name="connsiteY1" fmla="*/ 0 h 1219200"/>
                <a:gd name="connsiteX0" fmla="*/ 0 w 5033628"/>
                <a:gd name="connsiteY0" fmla="*/ 249048 h 716963"/>
                <a:gd name="connsiteX1" fmla="*/ 5033627 w 5033628"/>
                <a:gd name="connsiteY1" fmla="*/ 477648 h 716963"/>
                <a:gd name="connsiteX0" fmla="*/ 13783 w 5047411"/>
                <a:gd name="connsiteY0" fmla="*/ 0 h 467915"/>
                <a:gd name="connsiteX1" fmla="*/ 5047410 w 5047411"/>
                <a:gd name="connsiteY1" fmla="*/ 228600 h 467915"/>
                <a:gd name="connsiteX0" fmla="*/ 13783 w 2382557"/>
                <a:gd name="connsiteY0" fmla="*/ 0 h 620315"/>
                <a:gd name="connsiteX1" fmla="*/ 2382557 w 2382557"/>
                <a:gd name="connsiteY1" fmla="*/ 381000 h 620315"/>
                <a:gd name="connsiteX0" fmla="*/ 483417 w 2260000"/>
                <a:gd name="connsiteY0" fmla="*/ 0 h 772715"/>
                <a:gd name="connsiteX1" fmla="*/ 2259999 w 2260000"/>
                <a:gd name="connsiteY1" fmla="*/ 533400 h 772715"/>
                <a:gd name="connsiteX0" fmla="*/ 699392 w 2475975"/>
                <a:gd name="connsiteY0" fmla="*/ 0 h 605075"/>
                <a:gd name="connsiteX1" fmla="*/ 2475974 w 2475975"/>
                <a:gd name="connsiteY1" fmla="*/ 533400 h 605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75975" h="605075">
                  <a:moveTo>
                    <a:pt x="699392" y="0"/>
                  </a:moveTo>
                  <a:cubicBezTo>
                    <a:pt x="685609" y="326486"/>
                    <a:pt x="0" y="605075"/>
                    <a:pt x="2475974" y="533400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1" name="Rounded Rectangle 40"/>
          <p:cNvSpPr/>
          <p:nvPr/>
        </p:nvSpPr>
        <p:spPr>
          <a:xfrm>
            <a:off x="5943600" y="838200"/>
            <a:ext cx="1447800" cy="1828800"/>
          </a:xfrm>
          <a:prstGeom prst="roundRect">
            <a:avLst/>
          </a:prstGeom>
          <a:solidFill>
            <a:srgbClr val="FFFF99">
              <a:alpha val="16078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8" name="Group 33"/>
          <p:cNvGrpSpPr/>
          <p:nvPr/>
        </p:nvGrpSpPr>
        <p:grpSpPr>
          <a:xfrm>
            <a:off x="5514391" y="1904842"/>
            <a:ext cx="3181430" cy="1861765"/>
            <a:chOff x="4060552" y="859587"/>
            <a:chExt cx="3181430" cy="1861765"/>
          </a:xfrm>
        </p:grpSpPr>
        <p:sp>
          <p:nvSpPr>
            <p:cNvPr id="42" name="TextBox 41"/>
            <p:cNvSpPr txBox="1"/>
            <p:nvPr/>
          </p:nvSpPr>
          <p:spPr>
            <a:xfrm rot="21540000">
              <a:off x="4497609" y="1798022"/>
              <a:ext cx="274437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Communicate new information to downstream processes without being a failure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43" name="Freeform 42"/>
            <p:cNvSpPr/>
            <p:nvPr/>
          </p:nvSpPr>
          <p:spPr>
            <a:xfrm rot="10800000" flipH="1">
              <a:off x="4060552" y="859587"/>
              <a:ext cx="646194" cy="12192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3882575 w 4215347"/>
                <a:gd name="connsiteY0" fmla="*/ 472546 h 1021821"/>
                <a:gd name="connsiteX1" fmla="*/ 3568250 w 4215347"/>
                <a:gd name="connsiteY1" fmla="*/ 91546 h 1021821"/>
                <a:gd name="connsiteX2" fmla="*/ 0 w 4215347"/>
                <a:gd name="connsiteY2" fmla="*/ 1021821 h 1021821"/>
                <a:gd name="connsiteX0" fmla="*/ 3882575 w 3882575"/>
                <a:gd name="connsiteY0" fmla="*/ 160338 h 709613"/>
                <a:gd name="connsiteX1" fmla="*/ 1469909 w 3882575"/>
                <a:gd name="connsiteY1" fmla="*/ 252412 h 709613"/>
                <a:gd name="connsiteX2" fmla="*/ 0 w 3882575"/>
                <a:gd name="connsiteY2" fmla="*/ 709613 h 709613"/>
                <a:gd name="connsiteX0" fmla="*/ 2834825 w 2834825"/>
                <a:gd name="connsiteY0" fmla="*/ 203200 h 508001"/>
                <a:gd name="connsiteX1" fmla="*/ 1469909 w 2834825"/>
                <a:gd name="connsiteY1" fmla="*/ 50800 h 508001"/>
                <a:gd name="connsiteX2" fmla="*/ 0 w 2834825"/>
                <a:gd name="connsiteY2" fmla="*/ 508001 h 508001"/>
                <a:gd name="connsiteX0" fmla="*/ 2834825 w 2834825"/>
                <a:gd name="connsiteY0" fmla="*/ 0 h 304801"/>
                <a:gd name="connsiteX1" fmla="*/ 0 w 2834825"/>
                <a:gd name="connsiteY1" fmla="*/ 304801 h 304801"/>
                <a:gd name="connsiteX0" fmla="*/ 2624838 w 2624838"/>
                <a:gd name="connsiteY0" fmla="*/ 0 h 533401"/>
                <a:gd name="connsiteX1" fmla="*/ 0 w 2624838"/>
                <a:gd name="connsiteY1" fmla="*/ 533401 h 533401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624838 w 2624838"/>
                <a:gd name="connsiteY0" fmla="*/ 18143 h 551544"/>
                <a:gd name="connsiteX1" fmla="*/ 0 w 2624838"/>
                <a:gd name="connsiteY1" fmla="*/ 551544 h 551544"/>
                <a:gd name="connsiteX0" fmla="*/ 2209865 w 10479430"/>
                <a:gd name="connsiteY0" fmla="*/ 18143 h 2227944"/>
                <a:gd name="connsiteX1" fmla="*/ 10204449 w 10479430"/>
                <a:gd name="connsiteY1" fmla="*/ 2227944 h 2227944"/>
                <a:gd name="connsiteX0" fmla="*/ 2209865 w 13821080"/>
                <a:gd name="connsiteY0" fmla="*/ 18143 h 2227944"/>
                <a:gd name="connsiteX1" fmla="*/ 10204449 w 13821080"/>
                <a:gd name="connsiteY1" fmla="*/ 2227944 h 2227944"/>
                <a:gd name="connsiteX0" fmla="*/ 2209865 w 6418691"/>
                <a:gd name="connsiteY0" fmla="*/ 18143 h 1008743"/>
                <a:gd name="connsiteX1" fmla="*/ 2802060 w 6418691"/>
                <a:gd name="connsiteY1" fmla="*/ 1008743 h 1008743"/>
                <a:gd name="connsiteX0" fmla="*/ 0 w 4208826"/>
                <a:gd name="connsiteY0" fmla="*/ 0 h 990600"/>
                <a:gd name="connsiteX1" fmla="*/ 592195 w 4208826"/>
                <a:gd name="connsiteY1" fmla="*/ 990600 h 990600"/>
                <a:gd name="connsiteX0" fmla="*/ 0 w 5985404"/>
                <a:gd name="connsiteY0" fmla="*/ 0 h 914401"/>
                <a:gd name="connsiteX1" fmla="*/ 2368773 w 5985404"/>
                <a:gd name="connsiteY1" fmla="*/ 914401 h 914401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6577599"/>
                <a:gd name="connsiteY0" fmla="*/ 0 h 990602"/>
                <a:gd name="connsiteX1" fmla="*/ 2960968 w 6577599"/>
                <a:gd name="connsiteY1" fmla="*/ 990602 h 990602"/>
                <a:gd name="connsiteX0" fmla="*/ 0 w 13091693"/>
                <a:gd name="connsiteY0" fmla="*/ 0 h 1676402"/>
                <a:gd name="connsiteX1" fmla="*/ 9475063 w 13091693"/>
                <a:gd name="connsiteY1" fmla="*/ 1676402 h 1676402"/>
                <a:gd name="connsiteX0" fmla="*/ 0 w 5689300"/>
                <a:gd name="connsiteY0" fmla="*/ 0 h 1066800"/>
                <a:gd name="connsiteX1" fmla="*/ 2072670 w 5689300"/>
                <a:gd name="connsiteY1" fmla="*/ 1066800 h 1066800"/>
                <a:gd name="connsiteX0" fmla="*/ 0 w 4208822"/>
                <a:gd name="connsiteY0" fmla="*/ 2365829 h 2761343"/>
                <a:gd name="connsiteX1" fmla="*/ 592192 w 4208822"/>
                <a:gd name="connsiteY1" fmla="*/ 384629 h 2761343"/>
                <a:gd name="connsiteX0" fmla="*/ 0 w 4504918"/>
                <a:gd name="connsiteY0" fmla="*/ 2289628 h 2685142"/>
                <a:gd name="connsiteX1" fmla="*/ 888288 w 4504918"/>
                <a:gd name="connsiteY1" fmla="*/ 384629 h 2685142"/>
                <a:gd name="connsiteX0" fmla="*/ 0 w 4504918"/>
                <a:gd name="connsiteY0" fmla="*/ 2289628 h 2289628"/>
                <a:gd name="connsiteX1" fmla="*/ 888288 w 4504918"/>
                <a:gd name="connsiteY1" fmla="*/ 384629 h 2289628"/>
                <a:gd name="connsiteX0" fmla="*/ 0 w 4801014"/>
                <a:gd name="connsiteY0" fmla="*/ 2365829 h 2365829"/>
                <a:gd name="connsiteX1" fmla="*/ 1184384 w 4801014"/>
                <a:gd name="connsiteY1" fmla="*/ 384629 h 2365829"/>
                <a:gd name="connsiteX0" fmla="*/ 1075616 w 2807058"/>
                <a:gd name="connsiteY0" fmla="*/ 1981200 h 1981200"/>
                <a:gd name="connsiteX1" fmla="*/ 2260000 w 2807058"/>
                <a:gd name="connsiteY1" fmla="*/ 0 h 1981200"/>
                <a:gd name="connsiteX0" fmla="*/ 779520 w 2510962"/>
                <a:gd name="connsiteY0" fmla="*/ 1219200 h 1219200"/>
                <a:gd name="connsiteX1" fmla="*/ 2259999 w 2510962"/>
                <a:gd name="connsiteY1" fmla="*/ 0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10962" h="1219200">
                  <a:moveTo>
                    <a:pt x="779520" y="1219200"/>
                  </a:moveTo>
                  <a:cubicBezTo>
                    <a:pt x="2510961" y="970152"/>
                    <a:pt x="-1" y="239315"/>
                    <a:pt x="2259999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Comic Interlude</a:t>
            </a:r>
            <a:endParaRPr lang="en-GB" dirty="0"/>
          </a:p>
        </p:txBody>
      </p:sp>
      <p:pic>
        <p:nvPicPr>
          <p:cNvPr id="264194" name="Picture 2" descr="http://4.bp.blogspot.com/-i8kTE2lJJbY/Thmf8yjhdgI/AAAAAAAAD9Y/Dwy-um2afMA/s1600/Thomas%2Bthe%2Btank%2Bengine%2Band%2Bfriends%2BSalty%2Bthe%2Bdockyard%2Bdiesel%2Bin%2BDay%2Bof%2Bthe%2Bdiesels%2BCGI%2Bfilm%2Bfor%2Bkid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2133600" y="2209800"/>
            <a:ext cx="4762500" cy="3171826"/>
          </a:xfrm>
          <a:prstGeom prst="rect">
            <a:avLst/>
          </a:prstGeom>
          <a:noFill/>
        </p:spPr>
      </p:pic>
      <p:sp>
        <p:nvSpPr>
          <p:cNvPr id="5" name="Oval Callout 4"/>
          <p:cNvSpPr/>
          <p:nvPr/>
        </p:nvSpPr>
        <p:spPr>
          <a:xfrm>
            <a:off x="609600" y="1143000"/>
            <a:ext cx="3352800" cy="838200"/>
          </a:xfrm>
          <a:prstGeom prst="wedgeEllipseCallout">
            <a:avLst>
              <a:gd name="adj1" fmla="val 17670"/>
              <a:gd name="adj2" fmla="val 132231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Why can't a train driver be electrocuted?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Oval Callout 5"/>
          <p:cNvSpPr/>
          <p:nvPr/>
        </p:nvSpPr>
        <p:spPr>
          <a:xfrm>
            <a:off x="6019800" y="1524000"/>
            <a:ext cx="2971800" cy="990600"/>
          </a:xfrm>
          <a:prstGeom prst="wedgeEllipseCallout">
            <a:avLst>
              <a:gd name="adj1" fmla="val -55394"/>
              <a:gd name="adj2" fmla="val 134170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 smtClean="0"/>
              <a:t>I don't know, </a:t>
            </a:r>
            <a:br>
              <a:rPr lang="en-GB" sz="1600" dirty="0" smtClean="0"/>
            </a:br>
            <a:r>
              <a:rPr lang="en-GB" sz="1600" dirty="0" smtClean="0"/>
              <a:t>w</a:t>
            </a:r>
            <a:r>
              <a:rPr lang="en-GB" sz="1600" dirty="0" smtClean="0">
                <a:solidFill>
                  <a:schemeClr val="tx1"/>
                </a:solidFill>
              </a:rPr>
              <a:t>hy can't a train driver be electrocuted?</a:t>
            </a:r>
            <a:endParaRPr lang="en-GB" sz="1600" dirty="0" smtClean="0"/>
          </a:p>
        </p:txBody>
      </p:sp>
      <p:sp>
        <p:nvSpPr>
          <p:cNvPr id="8" name="Oval Callout 7"/>
          <p:cNvSpPr/>
          <p:nvPr/>
        </p:nvSpPr>
        <p:spPr>
          <a:xfrm>
            <a:off x="228600" y="3962400"/>
            <a:ext cx="2286000" cy="762000"/>
          </a:xfrm>
          <a:prstGeom prst="wedgeEllipseCallout">
            <a:avLst>
              <a:gd name="adj1" fmla="val 62465"/>
              <a:gd name="adj2" fmla="val -62231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 smtClean="0"/>
              <a:t>Because he's not a conductor!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Some topics not covered...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... but could be handled </a:t>
            </a:r>
            <a:br>
              <a:rPr lang="en-GB" dirty="0" smtClean="0"/>
            </a:br>
            <a:r>
              <a:rPr lang="en-GB" dirty="0" smtClean="0"/>
              <a:t>in an obvious way.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Topics not covered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600200"/>
            <a:ext cx="784860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  <a:tabLst>
                <a:tab pos="360000" algn="l"/>
              </a:tabLst>
            </a:pPr>
            <a:r>
              <a:rPr lang="en-GB" sz="3600" dirty="0" smtClean="0"/>
              <a:t>	Errors across service boundaries</a:t>
            </a:r>
          </a:p>
          <a:p>
            <a:pPr>
              <a:buFont typeface="Arial" pitchFamily="34" charset="0"/>
              <a:buChar char="•"/>
              <a:tabLst>
                <a:tab pos="360000" algn="l"/>
              </a:tabLst>
            </a:pPr>
            <a:r>
              <a:rPr lang="en-GB" sz="3600" dirty="0" smtClean="0"/>
              <a:t>  </a:t>
            </a:r>
            <a:r>
              <a:rPr lang="en-GB" sz="3600" dirty="0" err="1" smtClean="0"/>
              <a:t>Async</a:t>
            </a:r>
            <a:r>
              <a:rPr lang="en-GB" sz="3600" dirty="0" smtClean="0"/>
              <a:t> on success path </a:t>
            </a:r>
            <a:r>
              <a:rPr lang="en-GB" sz="2800" dirty="0" smtClean="0"/>
              <a:t>(instead of sync)</a:t>
            </a:r>
            <a:endParaRPr lang="en-GB" sz="3600" dirty="0" smtClean="0"/>
          </a:p>
          <a:p>
            <a:pPr marL="360000" indent="-360000">
              <a:buFont typeface="Arial" pitchFamily="34" charset="0"/>
              <a:buChar char="•"/>
              <a:tabLst>
                <a:tab pos="360000" algn="l"/>
              </a:tabLst>
            </a:pPr>
            <a:r>
              <a:rPr lang="en-GB" sz="3600" dirty="0" smtClean="0"/>
              <a:t>Compensating transactions</a:t>
            </a:r>
            <a:br>
              <a:rPr lang="en-GB" sz="3600" dirty="0" smtClean="0"/>
            </a:br>
            <a:r>
              <a:rPr lang="en-GB" sz="2800" dirty="0" smtClean="0"/>
              <a:t>(instead of two phase commit)</a:t>
            </a:r>
            <a:endParaRPr lang="en-GB" sz="3600" dirty="0" smtClean="0"/>
          </a:p>
          <a:p>
            <a:pPr marL="360000" indent="-360000">
              <a:buFont typeface="Arial" pitchFamily="34" charset="0"/>
              <a:buChar char="•"/>
              <a:tabLst>
                <a:tab pos="360000" algn="l"/>
              </a:tabLst>
            </a:pPr>
            <a:r>
              <a:rPr lang="en-GB" sz="3600" dirty="0" smtClean="0"/>
              <a:t>Logging (</a:t>
            </a:r>
            <a:r>
              <a:rPr lang="en-GB" sz="3200" dirty="0" smtClean="0"/>
              <a:t>tracing, app events, etc.)</a:t>
            </a:r>
            <a:endParaRPr lang="en-GB" sz="36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A recipe for handling errors in a functional way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Recipe for handling errors in a functional way</a:t>
            </a:r>
            <a:endParaRPr lang="en-GB" dirty="0"/>
          </a:p>
        </p:txBody>
      </p:sp>
      <p:grpSp>
        <p:nvGrpSpPr>
          <p:cNvPr id="24" name="Group 23"/>
          <p:cNvGrpSpPr/>
          <p:nvPr/>
        </p:nvGrpSpPr>
        <p:grpSpPr>
          <a:xfrm>
            <a:off x="304800" y="936565"/>
            <a:ext cx="4876800" cy="1501835"/>
            <a:chOff x="304800" y="936565"/>
            <a:chExt cx="4876800" cy="1501835"/>
          </a:xfrm>
        </p:grpSpPr>
        <p:sp>
          <p:nvSpPr>
            <p:cNvPr id="3" name="TextBox 2"/>
            <p:cNvSpPr txBox="1"/>
            <p:nvPr/>
          </p:nvSpPr>
          <p:spPr>
            <a:xfrm>
              <a:off x="304800" y="1576626"/>
              <a:ext cx="4876800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 smtClean="0">
                  <a:latin typeface="Consolas" pitchFamily="49" charset="0"/>
                  <a:cs typeface="Consolas" pitchFamily="49" charset="0"/>
                </a:rPr>
                <a:t>type </a:t>
              </a:r>
              <a:r>
                <a:rPr lang="en-GB" sz="1600" dirty="0" err="1" smtClean="0">
                  <a:latin typeface="Consolas" pitchFamily="49" charset="0"/>
                  <a:cs typeface="Consolas" pitchFamily="49" charset="0"/>
                </a:rPr>
                <a:t>TwoTrack</a:t>
              </a:r>
              <a:r>
                <a:rPr lang="en-GB" sz="1600" dirty="0" smtClean="0">
                  <a:latin typeface="Consolas" pitchFamily="49" charset="0"/>
                  <a:cs typeface="Consolas" pitchFamily="49" charset="0"/>
                </a:rPr>
                <a:t>&lt;'</a:t>
              </a:r>
              <a:r>
                <a:rPr lang="en-GB" sz="1600" dirty="0" err="1" smtClean="0">
                  <a:latin typeface="Consolas" pitchFamily="49" charset="0"/>
                  <a:cs typeface="Consolas" pitchFamily="49" charset="0"/>
                </a:rPr>
                <a:t>TEntity</a:t>
              </a:r>
              <a:r>
                <a:rPr lang="en-GB" sz="1600" dirty="0" smtClean="0">
                  <a:latin typeface="Consolas" pitchFamily="49" charset="0"/>
                  <a:cs typeface="Consolas" pitchFamily="49" charset="0"/>
                </a:rPr>
                <a:t>&gt; = </a:t>
              </a:r>
            </a:p>
            <a:p>
              <a:r>
                <a:rPr lang="en-GB" sz="1600" dirty="0" smtClean="0">
                  <a:latin typeface="Consolas" pitchFamily="49" charset="0"/>
                  <a:cs typeface="Consolas" pitchFamily="49" charset="0"/>
                </a:rPr>
                <a:t>    | </a:t>
              </a:r>
              <a:r>
                <a:rPr lang="en-GB" sz="1600" dirty="0" smtClean="0">
                  <a:solidFill>
                    <a:srgbClr val="00B050"/>
                  </a:solidFill>
                  <a:latin typeface="Consolas" pitchFamily="49" charset="0"/>
                  <a:cs typeface="Consolas" pitchFamily="49" charset="0"/>
                </a:rPr>
                <a:t>Success</a:t>
              </a:r>
              <a:r>
                <a:rPr lang="en-GB" sz="1600" dirty="0" smtClean="0">
                  <a:latin typeface="Consolas" pitchFamily="49" charset="0"/>
                  <a:cs typeface="Consolas" pitchFamily="49" charset="0"/>
                </a:rPr>
                <a:t> of '</a:t>
              </a:r>
              <a:r>
                <a:rPr lang="en-GB" sz="1600" dirty="0" err="1" smtClean="0">
                  <a:latin typeface="Consolas" pitchFamily="49" charset="0"/>
                  <a:cs typeface="Consolas" pitchFamily="49" charset="0"/>
                </a:rPr>
                <a:t>TEntity</a:t>
              </a:r>
              <a:r>
                <a:rPr lang="en-GB" sz="1600" dirty="0" smtClean="0">
                  <a:latin typeface="Consolas" pitchFamily="49" charset="0"/>
                  <a:cs typeface="Consolas" pitchFamily="49" charset="0"/>
                </a:rPr>
                <a:t> * Message list</a:t>
              </a:r>
            </a:p>
            <a:p>
              <a:r>
                <a:rPr lang="en-GB" sz="1600" dirty="0" smtClean="0">
                  <a:latin typeface="Consolas" pitchFamily="49" charset="0"/>
                  <a:cs typeface="Consolas" pitchFamily="49" charset="0"/>
                </a:rPr>
                <a:t>    | </a:t>
              </a:r>
              <a:r>
                <a:rPr lang="en-GB" sz="1600" dirty="0" smtClean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Failure</a:t>
              </a:r>
              <a:r>
                <a:rPr lang="en-GB" sz="1600" dirty="0" smtClean="0">
                  <a:latin typeface="Consolas" pitchFamily="49" charset="0"/>
                  <a:cs typeface="Consolas" pitchFamily="49" charset="0"/>
                </a:rPr>
                <a:t> of Message list</a:t>
              </a:r>
              <a:endParaRPr lang="en-GB" sz="1600" dirty="0"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4" name="Group 33"/>
            <p:cNvGrpSpPr/>
            <p:nvPr/>
          </p:nvGrpSpPr>
          <p:grpSpPr>
            <a:xfrm>
              <a:off x="1600200" y="936565"/>
              <a:ext cx="3200577" cy="692145"/>
              <a:chOff x="3166771" y="1615241"/>
              <a:chExt cx="3200577" cy="692145"/>
            </a:xfrm>
          </p:grpSpPr>
          <p:sp>
            <p:nvSpPr>
              <p:cNvPr id="5" name="TextBox 4"/>
              <p:cNvSpPr txBox="1"/>
              <p:nvPr/>
            </p:nvSpPr>
            <p:spPr>
              <a:xfrm rot="21540000">
                <a:off x="3580789" y="1615241"/>
                <a:ext cx="2786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 smtClean="0">
                    <a:solidFill>
                      <a:srgbClr val="C00000"/>
                    </a:solidFill>
                    <a:latin typeface="Conformity" pitchFamily="2" charset="0"/>
                  </a:rPr>
                  <a:t>Step 1: Create a Result type</a:t>
                </a:r>
                <a:endParaRPr lang="en-GB" dirty="0">
                  <a:solidFill>
                    <a:srgbClr val="C00000"/>
                  </a:solidFill>
                  <a:latin typeface="Conformity" pitchFamily="2" charset="0"/>
                </a:endParaRPr>
              </a:p>
            </p:txBody>
          </p:sp>
          <p:sp>
            <p:nvSpPr>
              <p:cNvPr id="6" name="Freeform 5"/>
              <p:cNvSpPr/>
              <p:nvPr/>
            </p:nvSpPr>
            <p:spPr>
              <a:xfrm rot="10800000" flipH="1">
                <a:off x="3166771" y="1702311"/>
                <a:ext cx="533400" cy="605075"/>
              </a:xfrm>
              <a:custGeom>
                <a:avLst/>
                <a:gdLst>
                  <a:gd name="connsiteX0" fmla="*/ 1047750 w 1047750"/>
                  <a:gd name="connsiteY0" fmla="*/ 441325 h 441325"/>
                  <a:gd name="connsiteX1" fmla="*/ 733425 w 1047750"/>
                  <a:gd name="connsiteY1" fmla="*/ 60325 h 441325"/>
                  <a:gd name="connsiteX2" fmla="*/ 0 w 1047750"/>
                  <a:gd name="connsiteY2" fmla="*/ 79375 h 441325"/>
                  <a:gd name="connsiteX0" fmla="*/ 3882575 w 4215347"/>
                  <a:gd name="connsiteY0" fmla="*/ 472546 h 1021821"/>
                  <a:gd name="connsiteX1" fmla="*/ 3568250 w 4215347"/>
                  <a:gd name="connsiteY1" fmla="*/ 91546 h 1021821"/>
                  <a:gd name="connsiteX2" fmla="*/ 0 w 4215347"/>
                  <a:gd name="connsiteY2" fmla="*/ 1021821 h 1021821"/>
                  <a:gd name="connsiteX0" fmla="*/ 3882575 w 3882575"/>
                  <a:gd name="connsiteY0" fmla="*/ 160338 h 709613"/>
                  <a:gd name="connsiteX1" fmla="*/ 1469909 w 3882575"/>
                  <a:gd name="connsiteY1" fmla="*/ 252412 h 709613"/>
                  <a:gd name="connsiteX2" fmla="*/ 0 w 3882575"/>
                  <a:gd name="connsiteY2" fmla="*/ 709613 h 709613"/>
                  <a:gd name="connsiteX0" fmla="*/ 2834825 w 2834825"/>
                  <a:gd name="connsiteY0" fmla="*/ 203200 h 508001"/>
                  <a:gd name="connsiteX1" fmla="*/ 1469909 w 2834825"/>
                  <a:gd name="connsiteY1" fmla="*/ 50800 h 508001"/>
                  <a:gd name="connsiteX2" fmla="*/ 0 w 2834825"/>
                  <a:gd name="connsiteY2" fmla="*/ 508001 h 508001"/>
                  <a:gd name="connsiteX0" fmla="*/ 2834825 w 2834825"/>
                  <a:gd name="connsiteY0" fmla="*/ 0 h 304801"/>
                  <a:gd name="connsiteX1" fmla="*/ 0 w 2834825"/>
                  <a:gd name="connsiteY1" fmla="*/ 304801 h 304801"/>
                  <a:gd name="connsiteX0" fmla="*/ 2624838 w 2624838"/>
                  <a:gd name="connsiteY0" fmla="*/ 0 h 533401"/>
                  <a:gd name="connsiteX1" fmla="*/ 0 w 2624838"/>
                  <a:gd name="connsiteY1" fmla="*/ 533401 h 533401"/>
                  <a:gd name="connsiteX0" fmla="*/ 2624838 w 2624838"/>
                  <a:gd name="connsiteY0" fmla="*/ 18143 h 551544"/>
                  <a:gd name="connsiteX1" fmla="*/ 0 w 2624838"/>
                  <a:gd name="connsiteY1" fmla="*/ 551544 h 551544"/>
                  <a:gd name="connsiteX0" fmla="*/ 2624838 w 2624838"/>
                  <a:gd name="connsiteY0" fmla="*/ 18143 h 551544"/>
                  <a:gd name="connsiteX1" fmla="*/ 0 w 2624838"/>
                  <a:gd name="connsiteY1" fmla="*/ 551544 h 551544"/>
                  <a:gd name="connsiteX0" fmla="*/ 2209865 w 10479430"/>
                  <a:gd name="connsiteY0" fmla="*/ 18143 h 2227944"/>
                  <a:gd name="connsiteX1" fmla="*/ 10204449 w 10479430"/>
                  <a:gd name="connsiteY1" fmla="*/ 2227944 h 2227944"/>
                  <a:gd name="connsiteX0" fmla="*/ 2209865 w 13821080"/>
                  <a:gd name="connsiteY0" fmla="*/ 18143 h 2227944"/>
                  <a:gd name="connsiteX1" fmla="*/ 10204449 w 13821080"/>
                  <a:gd name="connsiteY1" fmla="*/ 2227944 h 2227944"/>
                  <a:gd name="connsiteX0" fmla="*/ 2209865 w 6418691"/>
                  <a:gd name="connsiteY0" fmla="*/ 18143 h 1008743"/>
                  <a:gd name="connsiteX1" fmla="*/ 2802060 w 6418691"/>
                  <a:gd name="connsiteY1" fmla="*/ 1008743 h 1008743"/>
                  <a:gd name="connsiteX0" fmla="*/ 0 w 4208826"/>
                  <a:gd name="connsiteY0" fmla="*/ 0 h 990600"/>
                  <a:gd name="connsiteX1" fmla="*/ 592195 w 4208826"/>
                  <a:gd name="connsiteY1" fmla="*/ 990600 h 990600"/>
                  <a:gd name="connsiteX0" fmla="*/ 0 w 5985404"/>
                  <a:gd name="connsiteY0" fmla="*/ 0 h 914401"/>
                  <a:gd name="connsiteX1" fmla="*/ 2368773 w 5985404"/>
                  <a:gd name="connsiteY1" fmla="*/ 914401 h 914401"/>
                  <a:gd name="connsiteX0" fmla="*/ 0 w 6577599"/>
                  <a:gd name="connsiteY0" fmla="*/ 0 h 990602"/>
                  <a:gd name="connsiteX1" fmla="*/ 2960968 w 6577599"/>
                  <a:gd name="connsiteY1" fmla="*/ 990602 h 990602"/>
                  <a:gd name="connsiteX0" fmla="*/ 0 w 6577599"/>
                  <a:gd name="connsiteY0" fmla="*/ 0 h 990602"/>
                  <a:gd name="connsiteX1" fmla="*/ 2960968 w 6577599"/>
                  <a:gd name="connsiteY1" fmla="*/ 990602 h 990602"/>
                  <a:gd name="connsiteX0" fmla="*/ 0 w 13091693"/>
                  <a:gd name="connsiteY0" fmla="*/ 0 h 1676402"/>
                  <a:gd name="connsiteX1" fmla="*/ 9475063 w 13091693"/>
                  <a:gd name="connsiteY1" fmla="*/ 1676402 h 1676402"/>
                  <a:gd name="connsiteX0" fmla="*/ 0 w 5689300"/>
                  <a:gd name="connsiteY0" fmla="*/ 0 h 1066800"/>
                  <a:gd name="connsiteX1" fmla="*/ 2072670 w 5689300"/>
                  <a:gd name="connsiteY1" fmla="*/ 1066800 h 1066800"/>
                  <a:gd name="connsiteX0" fmla="*/ 0 w 4208822"/>
                  <a:gd name="connsiteY0" fmla="*/ 2365829 h 2761343"/>
                  <a:gd name="connsiteX1" fmla="*/ 592192 w 4208822"/>
                  <a:gd name="connsiteY1" fmla="*/ 384629 h 2761343"/>
                  <a:gd name="connsiteX0" fmla="*/ 0 w 4504918"/>
                  <a:gd name="connsiteY0" fmla="*/ 2289628 h 2685142"/>
                  <a:gd name="connsiteX1" fmla="*/ 888288 w 4504918"/>
                  <a:gd name="connsiteY1" fmla="*/ 384629 h 2685142"/>
                  <a:gd name="connsiteX0" fmla="*/ 0 w 4504918"/>
                  <a:gd name="connsiteY0" fmla="*/ 2289628 h 2289628"/>
                  <a:gd name="connsiteX1" fmla="*/ 888288 w 4504918"/>
                  <a:gd name="connsiteY1" fmla="*/ 384629 h 2289628"/>
                  <a:gd name="connsiteX0" fmla="*/ 0 w 4801014"/>
                  <a:gd name="connsiteY0" fmla="*/ 2365829 h 2365829"/>
                  <a:gd name="connsiteX1" fmla="*/ 1184384 w 4801014"/>
                  <a:gd name="connsiteY1" fmla="*/ 384629 h 2365829"/>
                  <a:gd name="connsiteX0" fmla="*/ 1075616 w 2807058"/>
                  <a:gd name="connsiteY0" fmla="*/ 1981200 h 1981200"/>
                  <a:gd name="connsiteX1" fmla="*/ 2260000 w 2807058"/>
                  <a:gd name="connsiteY1" fmla="*/ 0 h 1981200"/>
                  <a:gd name="connsiteX0" fmla="*/ 779520 w 2510962"/>
                  <a:gd name="connsiteY0" fmla="*/ 1219200 h 1219200"/>
                  <a:gd name="connsiteX1" fmla="*/ 2259999 w 2510962"/>
                  <a:gd name="connsiteY1" fmla="*/ 0 h 1219200"/>
                  <a:gd name="connsiteX0" fmla="*/ 0 w 5033628"/>
                  <a:gd name="connsiteY0" fmla="*/ 249048 h 716963"/>
                  <a:gd name="connsiteX1" fmla="*/ 5033627 w 5033628"/>
                  <a:gd name="connsiteY1" fmla="*/ 477648 h 716963"/>
                  <a:gd name="connsiteX0" fmla="*/ 13783 w 5047411"/>
                  <a:gd name="connsiteY0" fmla="*/ 0 h 467915"/>
                  <a:gd name="connsiteX1" fmla="*/ 5047410 w 5047411"/>
                  <a:gd name="connsiteY1" fmla="*/ 228600 h 467915"/>
                  <a:gd name="connsiteX0" fmla="*/ 13783 w 2382557"/>
                  <a:gd name="connsiteY0" fmla="*/ 0 h 620315"/>
                  <a:gd name="connsiteX1" fmla="*/ 2382557 w 2382557"/>
                  <a:gd name="connsiteY1" fmla="*/ 381000 h 620315"/>
                  <a:gd name="connsiteX0" fmla="*/ 483417 w 2260000"/>
                  <a:gd name="connsiteY0" fmla="*/ 0 h 772715"/>
                  <a:gd name="connsiteX1" fmla="*/ 2259999 w 2260000"/>
                  <a:gd name="connsiteY1" fmla="*/ 533400 h 772715"/>
                  <a:gd name="connsiteX0" fmla="*/ 699392 w 2475975"/>
                  <a:gd name="connsiteY0" fmla="*/ 0 h 605075"/>
                  <a:gd name="connsiteX1" fmla="*/ 2475974 w 2475975"/>
                  <a:gd name="connsiteY1" fmla="*/ 533400 h 605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75975" h="605075">
                    <a:moveTo>
                      <a:pt x="699392" y="0"/>
                    </a:moveTo>
                    <a:cubicBezTo>
                      <a:pt x="685609" y="326486"/>
                      <a:pt x="0" y="605075"/>
                      <a:pt x="2475974" y="533400"/>
                    </a:cubicBezTo>
                  </a:path>
                </a:pathLst>
              </a:custGeom>
              <a:ln w="19050">
                <a:solidFill>
                  <a:srgbClr val="C00000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5" name="Group 24"/>
          <p:cNvGrpSpPr/>
          <p:nvPr/>
        </p:nvGrpSpPr>
        <p:grpSpPr>
          <a:xfrm>
            <a:off x="5027775" y="1599326"/>
            <a:ext cx="3963837" cy="1792926"/>
            <a:chOff x="5027775" y="1599326"/>
            <a:chExt cx="3963837" cy="1792926"/>
          </a:xfrm>
        </p:grpSpPr>
        <p:pic>
          <p:nvPicPr>
            <p:cNvPr id="8" name="Picture 9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027775" y="2431815"/>
              <a:ext cx="2748601" cy="960437"/>
            </a:xfrm>
            <a:prstGeom prst="rect">
              <a:avLst/>
            </a:prstGeom>
            <a:noFill/>
          </p:spPr>
        </p:pic>
        <p:grpSp>
          <p:nvGrpSpPr>
            <p:cNvPr id="9" name="Group 33"/>
            <p:cNvGrpSpPr/>
            <p:nvPr/>
          </p:nvGrpSpPr>
          <p:grpSpPr>
            <a:xfrm>
              <a:off x="5715000" y="1599326"/>
              <a:ext cx="3276612" cy="828858"/>
              <a:chOff x="2787196" y="1478527"/>
              <a:chExt cx="3276612" cy="828858"/>
            </a:xfrm>
          </p:grpSpPr>
          <p:sp>
            <p:nvSpPr>
              <p:cNvPr id="10" name="TextBox 9"/>
              <p:cNvSpPr txBox="1"/>
              <p:nvPr/>
            </p:nvSpPr>
            <p:spPr>
              <a:xfrm rot="21540000">
                <a:off x="3167392" y="1478527"/>
                <a:ext cx="28964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 smtClean="0">
                    <a:solidFill>
                      <a:srgbClr val="C00000"/>
                    </a:solidFill>
                    <a:latin typeface="Conformity" pitchFamily="2" charset="0"/>
                  </a:rPr>
                  <a:t>Step 2: Use "bind" to convert switches to two-track functions</a:t>
                </a:r>
                <a:endParaRPr lang="en-GB" dirty="0">
                  <a:solidFill>
                    <a:srgbClr val="C00000"/>
                  </a:solidFill>
                  <a:latin typeface="Conformity" pitchFamily="2" charset="0"/>
                </a:endParaRPr>
              </a:p>
            </p:txBody>
          </p:sp>
          <p:sp>
            <p:nvSpPr>
              <p:cNvPr id="11" name="Freeform 10"/>
              <p:cNvSpPr/>
              <p:nvPr/>
            </p:nvSpPr>
            <p:spPr>
              <a:xfrm rot="10800000" flipH="1">
                <a:off x="2787196" y="1784200"/>
                <a:ext cx="533400" cy="523185"/>
              </a:xfrm>
              <a:custGeom>
                <a:avLst/>
                <a:gdLst>
                  <a:gd name="connsiteX0" fmla="*/ 1047750 w 1047750"/>
                  <a:gd name="connsiteY0" fmla="*/ 441325 h 441325"/>
                  <a:gd name="connsiteX1" fmla="*/ 733425 w 1047750"/>
                  <a:gd name="connsiteY1" fmla="*/ 60325 h 441325"/>
                  <a:gd name="connsiteX2" fmla="*/ 0 w 1047750"/>
                  <a:gd name="connsiteY2" fmla="*/ 79375 h 441325"/>
                  <a:gd name="connsiteX0" fmla="*/ 3882575 w 4215347"/>
                  <a:gd name="connsiteY0" fmla="*/ 472546 h 1021821"/>
                  <a:gd name="connsiteX1" fmla="*/ 3568250 w 4215347"/>
                  <a:gd name="connsiteY1" fmla="*/ 91546 h 1021821"/>
                  <a:gd name="connsiteX2" fmla="*/ 0 w 4215347"/>
                  <a:gd name="connsiteY2" fmla="*/ 1021821 h 1021821"/>
                  <a:gd name="connsiteX0" fmla="*/ 3882575 w 3882575"/>
                  <a:gd name="connsiteY0" fmla="*/ 160338 h 709613"/>
                  <a:gd name="connsiteX1" fmla="*/ 1469909 w 3882575"/>
                  <a:gd name="connsiteY1" fmla="*/ 252412 h 709613"/>
                  <a:gd name="connsiteX2" fmla="*/ 0 w 3882575"/>
                  <a:gd name="connsiteY2" fmla="*/ 709613 h 709613"/>
                  <a:gd name="connsiteX0" fmla="*/ 2834825 w 2834825"/>
                  <a:gd name="connsiteY0" fmla="*/ 203200 h 508001"/>
                  <a:gd name="connsiteX1" fmla="*/ 1469909 w 2834825"/>
                  <a:gd name="connsiteY1" fmla="*/ 50800 h 508001"/>
                  <a:gd name="connsiteX2" fmla="*/ 0 w 2834825"/>
                  <a:gd name="connsiteY2" fmla="*/ 508001 h 508001"/>
                  <a:gd name="connsiteX0" fmla="*/ 2834825 w 2834825"/>
                  <a:gd name="connsiteY0" fmla="*/ 0 h 304801"/>
                  <a:gd name="connsiteX1" fmla="*/ 0 w 2834825"/>
                  <a:gd name="connsiteY1" fmla="*/ 304801 h 304801"/>
                  <a:gd name="connsiteX0" fmla="*/ 2624838 w 2624838"/>
                  <a:gd name="connsiteY0" fmla="*/ 0 h 533401"/>
                  <a:gd name="connsiteX1" fmla="*/ 0 w 2624838"/>
                  <a:gd name="connsiteY1" fmla="*/ 533401 h 533401"/>
                  <a:gd name="connsiteX0" fmla="*/ 2624838 w 2624838"/>
                  <a:gd name="connsiteY0" fmla="*/ 18143 h 551544"/>
                  <a:gd name="connsiteX1" fmla="*/ 0 w 2624838"/>
                  <a:gd name="connsiteY1" fmla="*/ 551544 h 551544"/>
                  <a:gd name="connsiteX0" fmla="*/ 2624838 w 2624838"/>
                  <a:gd name="connsiteY0" fmla="*/ 18143 h 551544"/>
                  <a:gd name="connsiteX1" fmla="*/ 0 w 2624838"/>
                  <a:gd name="connsiteY1" fmla="*/ 551544 h 551544"/>
                  <a:gd name="connsiteX0" fmla="*/ 2209865 w 10479430"/>
                  <a:gd name="connsiteY0" fmla="*/ 18143 h 2227944"/>
                  <a:gd name="connsiteX1" fmla="*/ 10204449 w 10479430"/>
                  <a:gd name="connsiteY1" fmla="*/ 2227944 h 2227944"/>
                  <a:gd name="connsiteX0" fmla="*/ 2209865 w 13821080"/>
                  <a:gd name="connsiteY0" fmla="*/ 18143 h 2227944"/>
                  <a:gd name="connsiteX1" fmla="*/ 10204449 w 13821080"/>
                  <a:gd name="connsiteY1" fmla="*/ 2227944 h 2227944"/>
                  <a:gd name="connsiteX0" fmla="*/ 2209865 w 6418691"/>
                  <a:gd name="connsiteY0" fmla="*/ 18143 h 1008743"/>
                  <a:gd name="connsiteX1" fmla="*/ 2802060 w 6418691"/>
                  <a:gd name="connsiteY1" fmla="*/ 1008743 h 1008743"/>
                  <a:gd name="connsiteX0" fmla="*/ 0 w 4208826"/>
                  <a:gd name="connsiteY0" fmla="*/ 0 h 990600"/>
                  <a:gd name="connsiteX1" fmla="*/ 592195 w 4208826"/>
                  <a:gd name="connsiteY1" fmla="*/ 990600 h 990600"/>
                  <a:gd name="connsiteX0" fmla="*/ 0 w 5985404"/>
                  <a:gd name="connsiteY0" fmla="*/ 0 h 914401"/>
                  <a:gd name="connsiteX1" fmla="*/ 2368773 w 5985404"/>
                  <a:gd name="connsiteY1" fmla="*/ 914401 h 914401"/>
                  <a:gd name="connsiteX0" fmla="*/ 0 w 6577599"/>
                  <a:gd name="connsiteY0" fmla="*/ 0 h 990602"/>
                  <a:gd name="connsiteX1" fmla="*/ 2960968 w 6577599"/>
                  <a:gd name="connsiteY1" fmla="*/ 990602 h 990602"/>
                  <a:gd name="connsiteX0" fmla="*/ 0 w 6577599"/>
                  <a:gd name="connsiteY0" fmla="*/ 0 h 990602"/>
                  <a:gd name="connsiteX1" fmla="*/ 2960968 w 6577599"/>
                  <a:gd name="connsiteY1" fmla="*/ 990602 h 990602"/>
                  <a:gd name="connsiteX0" fmla="*/ 0 w 13091693"/>
                  <a:gd name="connsiteY0" fmla="*/ 0 h 1676402"/>
                  <a:gd name="connsiteX1" fmla="*/ 9475063 w 13091693"/>
                  <a:gd name="connsiteY1" fmla="*/ 1676402 h 1676402"/>
                  <a:gd name="connsiteX0" fmla="*/ 0 w 5689300"/>
                  <a:gd name="connsiteY0" fmla="*/ 0 h 1066800"/>
                  <a:gd name="connsiteX1" fmla="*/ 2072670 w 5689300"/>
                  <a:gd name="connsiteY1" fmla="*/ 1066800 h 1066800"/>
                  <a:gd name="connsiteX0" fmla="*/ 0 w 4208822"/>
                  <a:gd name="connsiteY0" fmla="*/ 2365829 h 2761343"/>
                  <a:gd name="connsiteX1" fmla="*/ 592192 w 4208822"/>
                  <a:gd name="connsiteY1" fmla="*/ 384629 h 2761343"/>
                  <a:gd name="connsiteX0" fmla="*/ 0 w 4504918"/>
                  <a:gd name="connsiteY0" fmla="*/ 2289628 h 2685142"/>
                  <a:gd name="connsiteX1" fmla="*/ 888288 w 4504918"/>
                  <a:gd name="connsiteY1" fmla="*/ 384629 h 2685142"/>
                  <a:gd name="connsiteX0" fmla="*/ 0 w 4504918"/>
                  <a:gd name="connsiteY0" fmla="*/ 2289628 h 2289628"/>
                  <a:gd name="connsiteX1" fmla="*/ 888288 w 4504918"/>
                  <a:gd name="connsiteY1" fmla="*/ 384629 h 2289628"/>
                  <a:gd name="connsiteX0" fmla="*/ 0 w 4801014"/>
                  <a:gd name="connsiteY0" fmla="*/ 2365829 h 2365829"/>
                  <a:gd name="connsiteX1" fmla="*/ 1184384 w 4801014"/>
                  <a:gd name="connsiteY1" fmla="*/ 384629 h 2365829"/>
                  <a:gd name="connsiteX0" fmla="*/ 1075616 w 2807058"/>
                  <a:gd name="connsiteY0" fmla="*/ 1981200 h 1981200"/>
                  <a:gd name="connsiteX1" fmla="*/ 2260000 w 2807058"/>
                  <a:gd name="connsiteY1" fmla="*/ 0 h 1981200"/>
                  <a:gd name="connsiteX0" fmla="*/ 779520 w 2510962"/>
                  <a:gd name="connsiteY0" fmla="*/ 1219200 h 1219200"/>
                  <a:gd name="connsiteX1" fmla="*/ 2259999 w 2510962"/>
                  <a:gd name="connsiteY1" fmla="*/ 0 h 1219200"/>
                  <a:gd name="connsiteX0" fmla="*/ 0 w 5033628"/>
                  <a:gd name="connsiteY0" fmla="*/ 249048 h 716963"/>
                  <a:gd name="connsiteX1" fmla="*/ 5033627 w 5033628"/>
                  <a:gd name="connsiteY1" fmla="*/ 477648 h 716963"/>
                  <a:gd name="connsiteX0" fmla="*/ 13783 w 5047411"/>
                  <a:gd name="connsiteY0" fmla="*/ 0 h 467915"/>
                  <a:gd name="connsiteX1" fmla="*/ 5047410 w 5047411"/>
                  <a:gd name="connsiteY1" fmla="*/ 228600 h 467915"/>
                  <a:gd name="connsiteX0" fmla="*/ 13783 w 2382557"/>
                  <a:gd name="connsiteY0" fmla="*/ 0 h 620315"/>
                  <a:gd name="connsiteX1" fmla="*/ 2382557 w 2382557"/>
                  <a:gd name="connsiteY1" fmla="*/ 381000 h 620315"/>
                  <a:gd name="connsiteX0" fmla="*/ 483417 w 2260000"/>
                  <a:gd name="connsiteY0" fmla="*/ 0 h 772715"/>
                  <a:gd name="connsiteX1" fmla="*/ 2259999 w 2260000"/>
                  <a:gd name="connsiteY1" fmla="*/ 533400 h 772715"/>
                  <a:gd name="connsiteX0" fmla="*/ 699392 w 2475975"/>
                  <a:gd name="connsiteY0" fmla="*/ 0 h 605075"/>
                  <a:gd name="connsiteX1" fmla="*/ 2475974 w 2475975"/>
                  <a:gd name="connsiteY1" fmla="*/ 533400 h 605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75975" h="605075">
                    <a:moveTo>
                      <a:pt x="699392" y="0"/>
                    </a:moveTo>
                    <a:cubicBezTo>
                      <a:pt x="685609" y="326486"/>
                      <a:pt x="0" y="605075"/>
                      <a:pt x="2475974" y="533400"/>
                    </a:cubicBezTo>
                  </a:path>
                </a:pathLst>
              </a:custGeom>
              <a:ln w="19050">
                <a:solidFill>
                  <a:srgbClr val="C00000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228600" y="2990965"/>
            <a:ext cx="4814888" cy="1962035"/>
            <a:chOff x="228600" y="2990965"/>
            <a:chExt cx="4814888" cy="1962035"/>
          </a:xfrm>
        </p:grpSpPr>
        <p:grpSp>
          <p:nvGrpSpPr>
            <p:cNvPr id="16" name="Group 15"/>
            <p:cNvGrpSpPr/>
            <p:nvPr/>
          </p:nvGrpSpPr>
          <p:grpSpPr>
            <a:xfrm>
              <a:off x="228600" y="4030387"/>
              <a:ext cx="4814888" cy="922613"/>
              <a:chOff x="595313" y="2362200"/>
              <a:chExt cx="7953375" cy="1524000"/>
            </a:xfrm>
          </p:grpSpPr>
          <p:pic>
            <p:nvPicPr>
              <p:cNvPr id="12" name="Picture 1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595313" y="2514600"/>
                <a:ext cx="7953375" cy="13716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" name="Rectangle 12"/>
              <p:cNvSpPr/>
              <p:nvPr/>
            </p:nvSpPr>
            <p:spPr>
              <a:xfrm>
                <a:off x="1303200" y="2362200"/>
                <a:ext cx="1440000" cy="1295400"/>
              </a:xfrm>
              <a:prstGeom prst="rect">
                <a:avLst/>
              </a:prstGeom>
              <a:solidFill>
                <a:srgbClr val="BFBFBF">
                  <a:alpha val="41961"/>
                </a:srgb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GB" sz="1200" dirty="0" smtClean="0">
                    <a:solidFill>
                      <a:schemeClr val="tx1"/>
                    </a:solidFill>
                  </a:rPr>
                  <a:t>Validate</a:t>
                </a:r>
                <a:endParaRPr lang="en-GB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886200" y="2362200"/>
                <a:ext cx="1440000" cy="1295400"/>
              </a:xfrm>
              <a:prstGeom prst="rect">
                <a:avLst/>
              </a:prstGeom>
              <a:solidFill>
                <a:srgbClr val="BFBFBF">
                  <a:alpha val="41961"/>
                </a:srgb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GB" sz="1200" dirty="0" err="1" smtClean="0">
                    <a:solidFill>
                      <a:schemeClr val="tx1"/>
                    </a:solidFill>
                  </a:rPr>
                  <a:t>UpdateDb</a:t>
                </a:r>
                <a:endParaRPr lang="en-GB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6248400" y="2362200"/>
                <a:ext cx="1440000" cy="1295400"/>
              </a:xfrm>
              <a:prstGeom prst="rect">
                <a:avLst/>
              </a:prstGeom>
              <a:solidFill>
                <a:srgbClr val="BFBFBF">
                  <a:alpha val="41961"/>
                </a:srgb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GB" sz="1200" dirty="0" err="1" smtClean="0">
                    <a:solidFill>
                      <a:schemeClr val="tx1"/>
                    </a:solidFill>
                  </a:rPr>
                  <a:t>SendEmail</a:t>
                </a:r>
                <a:endParaRPr lang="en-GB" sz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7" name="Group 33"/>
            <p:cNvGrpSpPr/>
            <p:nvPr/>
          </p:nvGrpSpPr>
          <p:grpSpPr>
            <a:xfrm>
              <a:off x="1072210" y="2990965"/>
              <a:ext cx="3043014" cy="1187298"/>
              <a:chOff x="2932823" y="1474506"/>
              <a:chExt cx="3043014" cy="1187298"/>
            </a:xfrm>
          </p:grpSpPr>
          <p:sp>
            <p:nvSpPr>
              <p:cNvPr id="18" name="TextBox 17"/>
              <p:cNvSpPr txBox="1"/>
              <p:nvPr/>
            </p:nvSpPr>
            <p:spPr>
              <a:xfrm rot="21540000">
                <a:off x="2932823" y="1474506"/>
                <a:ext cx="30430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 smtClean="0">
                    <a:solidFill>
                      <a:srgbClr val="C00000"/>
                    </a:solidFill>
                    <a:latin typeface="Conformity" pitchFamily="2" charset="0"/>
                  </a:rPr>
                  <a:t>Step 3: Use composition to glue the two-track functions together</a:t>
                </a:r>
                <a:endParaRPr lang="en-GB" dirty="0">
                  <a:solidFill>
                    <a:srgbClr val="C00000"/>
                  </a:solidFill>
                  <a:latin typeface="Conformity" pitchFamily="2" charset="0"/>
                </a:endParaRPr>
              </a:p>
            </p:txBody>
          </p:sp>
          <p:sp>
            <p:nvSpPr>
              <p:cNvPr id="19" name="Freeform 18"/>
              <p:cNvSpPr/>
              <p:nvPr/>
            </p:nvSpPr>
            <p:spPr>
              <a:xfrm rot="10800000" flipH="1">
                <a:off x="3608515" y="2056728"/>
                <a:ext cx="613401" cy="605076"/>
              </a:xfrm>
              <a:custGeom>
                <a:avLst/>
                <a:gdLst>
                  <a:gd name="connsiteX0" fmla="*/ 1047750 w 1047750"/>
                  <a:gd name="connsiteY0" fmla="*/ 441325 h 441325"/>
                  <a:gd name="connsiteX1" fmla="*/ 733425 w 1047750"/>
                  <a:gd name="connsiteY1" fmla="*/ 60325 h 441325"/>
                  <a:gd name="connsiteX2" fmla="*/ 0 w 1047750"/>
                  <a:gd name="connsiteY2" fmla="*/ 79375 h 441325"/>
                  <a:gd name="connsiteX0" fmla="*/ 3882575 w 4215347"/>
                  <a:gd name="connsiteY0" fmla="*/ 472546 h 1021821"/>
                  <a:gd name="connsiteX1" fmla="*/ 3568250 w 4215347"/>
                  <a:gd name="connsiteY1" fmla="*/ 91546 h 1021821"/>
                  <a:gd name="connsiteX2" fmla="*/ 0 w 4215347"/>
                  <a:gd name="connsiteY2" fmla="*/ 1021821 h 1021821"/>
                  <a:gd name="connsiteX0" fmla="*/ 3882575 w 3882575"/>
                  <a:gd name="connsiteY0" fmla="*/ 160338 h 709613"/>
                  <a:gd name="connsiteX1" fmla="*/ 1469909 w 3882575"/>
                  <a:gd name="connsiteY1" fmla="*/ 252412 h 709613"/>
                  <a:gd name="connsiteX2" fmla="*/ 0 w 3882575"/>
                  <a:gd name="connsiteY2" fmla="*/ 709613 h 709613"/>
                  <a:gd name="connsiteX0" fmla="*/ 2834825 w 2834825"/>
                  <a:gd name="connsiteY0" fmla="*/ 203200 h 508001"/>
                  <a:gd name="connsiteX1" fmla="*/ 1469909 w 2834825"/>
                  <a:gd name="connsiteY1" fmla="*/ 50800 h 508001"/>
                  <a:gd name="connsiteX2" fmla="*/ 0 w 2834825"/>
                  <a:gd name="connsiteY2" fmla="*/ 508001 h 508001"/>
                  <a:gd name="connsiteX0" fmla="*/ 2834825 w 2834825"/>
                  <a:gd name="connsiteY0" fmla="*/ 0 h 304801"/>
                  <a:gd name="connsiteX1" fmla="*/ 0 w 2834825"/>
                  <a:gd name="connsiteY1" fmla="*/ 304801 h 304801"/>
                  <a:gd name="connsiteX0" fmla="*/ 2624838 w 2624838"/>
                  <a:gd name="connsiteY0" fmla="*/ 0 h 533401"/>
                  <a:gd name="connsiteX1" fmla="*/ 0 w 2624838"/>
                  <a:gd name="connsiteY1" fmla="*/ 533401 h 533401"/>
                  <a:gd name="connsiteX0" fmla="*/ 2624838 w 2624838"/>
                  <a:gd name="connsiteY0" fmla="*/ 18143 h 551544"/>
                  <a:gd name="connsiteX1" fmla="*/ 0 w 2624838"/>
                  <a:gd name="connsiteY1" fmla="*/ 551544 h 551544"/>
                  <a:gd name="connsiteX0" fmla="*/ 2624838 w 2624838"/>
                  <a:gd name="connsiteY0" fmla="*/ 18143 h 551544"/>
                  <a:gd name="connsiteX1" fmla="*/ 0 w 2624838"/>
                  <a:gd name="connsiteY1" fmla="*/ 551544 h 551544"/>
                  <a:gd name="connsiteX0" fmla="*/ 2209865 w 10479430"/>
                  <a:gd name="connsiteY0" fmla="*/ 18143 h 2227944"/>
                  <a:gd name="connsiteX1" fmla="*/ 10204449 w 10479430"/>
                  <a:gd name="connsiteY1" fmla="*/ 2227944 h 2227944"/>
                  <a:gd name="connsiteX0" fmla="*/ 2209865 w 13821080"/>
                  <a:gd name="connsiteY0" fmla="*/ 18143 h 2227944"/>
                  <a:gd name="connsiteX1" fmla="*/ 10204449 w 13821080"/>
                  <a:gd name="connsiteY1" fmla="*/ 2227944 h 2227944"/>
                  <a:gd name="connsiteX0" fmla="*/ 2209865 w 6418691"/>
                  <a:gd name="connsiteY0" fmla="*/ 18143 h 1008743"/>
                  <a:gd name="connsiteX1" fmla="*/ 2802060 w 6418691"/>
                  <a:gd name="connsiteY1" fmla="*/ 1008743 h 1008743"/>
                  <a:gd name="connsiteX0" fmla="*/ 0 w 4208826"/>
                  <a:gd name="connsiteY0" fmla="*/ 0 h 990600"/>
                  <a:gd name="connsiteX1" fmla="*/ 592195 w 4208826"/>
                  <a:gd name="connsiteY1" fmla="*/ 990600 h 990600"/>
                  <a:gd name="connsiteX0" fmla="*/ 0 w 5985404"/>
                  <a:gd name="connsiteY0" fmla="*/ 0 h 914401"/>
                  <a:gd name="connsiteX1" fmla="*/ 2368773 w 5985404"/>
                  <a:gd name="connsiteY1" fmla="*/ 914401 h 914401"/>
                  <a:gd name="connsiteX0" fmla="*/ 0 w 6577599"/>
                  <a:gd name="connsiteY0" fmla="*/ 0 h 990602"/>
                  <a:gd name="connsiteX1" fmla="*/ 2960968 w 6577599"/>
                  <a:gd name="connsiteY1" fmla="*/ 990602 h 990602"/>
                  <a:gd name="connsiteX0" fmla="*/ 0 w 6577599"/>
                  <a:gd name="connsiteY0" fmla="*/ 0 h 990602"/>
                  <a:gd name="connsiteX1" fmla="*/ 2960968 w 6577599"/>
                  <a:gd name="connsiteY1" fmla="*/ 990602 h 990602"/>
                  <a:gd name="connsiteX0" fmla="*/ 0 w 13091693"/>
                  <a:gd name="connsiteY0" fmla="*/ 0 h 1676402"/>
                  <a:gd name="connsiteX1" fmla="*/ 9475063 w 13091693"/>
                  <a:gd name="connsiteY1" fmla="*/ 1676402 h 1676402"/>
                  <a:gd name="connsiteX0" fmla="*/ 0 w 5689300"/>
                  <a:gd name="connsiteY0" fmla="*/ 0 h 1066800"/>
                  <a:gd name="connsiteX1" fmla="*/ 2072670 w 5689300"/>
                  <a:gd name="connsiteY1" fmla="*/ 1066800 h 1066800"/>
                  <a:gd name="connsiteX0" fmla="*/ 0 w 4208822"/>
                  <a:gd name="connsiteY0" fmla="*/ 2365829 h 2761343"/>
                  <a:gd name="connsiteX1" fmla="*/ 592192 w 4208822"/>
                  <a:gd name="connsiteY1" fmla="*/ 384629 h 2761343"/>
                  <a:gd name="connsiteX0" fmla="*/ 0 w 4504918"/>
                  <a:gd name="connsiteY0" fmla="*/ 2289628 h 2685142"/>
                  <a:gd name="connsiteX1" fmla="*/ 888288 w 4504918"/>
                  <a:gd name="connsiteY1" fmla="*/ 384629 h 2685142"/>
                  <a:gd name="connsiteX0" fmla="*/ 0 w 4504918"/>
                  <a:gd name="connsiteY0" fmla="*/ 2289628 h 2289628"/>
                  <a:gd name="connsiteX1" fmla="*/ 888288 w 4504918"/>
                  <a:gd name="connsiteY1" fmla="*/ 384629 h 2289628"/>
                  <a:gd name="connsiteX0" fmla="*/ 0 w 4801014"/>
                  <a:gd name="connsiteY0" fmla="*/ 2365829 h 2365829"/>
                  <a:gd name="connsiteX1" fmla="*/ 1184384 w 4801014"/>
                  <a:gd name="connsiteY1" fmla="*/ 384629 h 2365829"/>
                  <a:gd name="connsiteX0" fmla="*/ 1075616 w 2807058"/>
                  <a:gd name="connsiteY0" fmla="*/ 1981200 h 1981200"/>
                  <a:gd name="connsiteX1" fmla="*/ 2260000 w 2807058"/>
                  <a:gd name="connsiteY1" fmla="*/ 0 h 1981200"/>
                  <a:gd name="connsiteX0" fmla="*/ 779520 w 2510962"/>
                  <a:gd name="connsiteY0" fmla="*/ 1219200 h 1219200"/>
                  <a:gd name="connsiteX1" fmla="*/ 2259999 w 2510962"/>
                  <a:gd name="connsiteY1" fmla="*/ 0 h 1219200"/>
                  <a:gd name="connsiteX0" fmla="*/ 0 w 5033628"/>
                  <a:gd name="connsiteY0" fmla="*/ 249048 h 716963"/>
                  <a:gd name="connsiteX1" fmla="*/ 5033627 w 5033628"/>
                  <a:gd name="connsiteY1" fmla="*/ 477648 h 716963"/>
                  <a:gd name="connsiteX0" fmla="*/ 13783 w 5047411"/>
                  <a:gd name="connsiteY0" fmla="*/ 0 h 467915"/>
                  <a:gd name="connsiteX1" fmla="*/ 5047410 w 5047411"/>
                  <a:gd name="connsiteY1" fmla="*/ 228600 h 467915"/>
                  <a:gd name="connsiteX0" fmla="*/ 13783 w 2382557"/>
                  <a:gd name="connsiteY0" fmla="*/ 0 h 620315"/>
                  <a:gd name="connsiteX1" fmla="*/ 2382557 w 2382557"/>
                  <a:gd name="connsiteY1" fmla="*/ 381000 h 620315"/>
                  <a:gd name="connsiteX0" fmla="*/ 483417 w 2260000"/>
                  <a:gd name="connsiteY0" fmla="*/ 0 h 772715"/>
                  <a:gd name="connsiteX1" fmla="*/ 2259999 w 2260000"/>
                  <a:gd name="connsiteY1" fmla="*/ 533400 h 772715"/>
                  <a:gd name="connsiteX0" fmla="*/ 699392 w 2475975"/>
                  <a:gd name="connsiteY0" fmla="*/ 0 h 605075"/>
                  <a:gd name="connsiteX1" fmla="*/ 2475974 w 2475975"/>
                  <a:gd name="connsiteY1" fmla="*/ 533400 h 605075"/>
                  <a:gd name="connsiteX0" fmla="*/ 13783 w 1790366"/>
                  <a:gd name="connsiteY0" fmla="*/ 0 h 533400"/>
                  <a:gd name="connsiteX1" fmla="*/ 1790365 w 1790366"/>
                  <a:gd name="connsiteY1" fmla="*/ 533400 h 533400"/>
                  <a:gd name="connsiteX0" fmla="*/ 13783 w 2139913"/>
                  <a:gd name="connsiteY0" fmla="*/ 0 h 533400"/>
                  <a:gd name="connsiteX1" fmla="*/ 1790365 w 2139913"/>
                  <a:gd name="connsiteY1" fmla="*/ 533400 h 533400"/>
                  <a:gd name="connsiteX0" fmla="*/ 13783 w 2847330"/>
                  <a:gd name="connsiteY0" fmla="*/ 0 h 605076"/>
                  <a:gd name="connsiteX1" fmla="*/ 2497783 w 2847330"/>
                  <a:gd name="connsiteY1" fmla="*/ 605076 h 605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47330" h="605076">
                    <a:moveTo>
                      <a:pt x="13783" y="0"/>
                    </a:moveTo>
                    <a:cubicBezTo>
                      <a:pt x="0" y="326486"/>
                      <a:pt x="2847331" y="247341"/>
                      <a:pt x="2497783" y="605076"/>
                    </a:cubicBezTo>
                  </a:path>
                </a:pathLst>
              </a:custGeom>
              <a:ln w="19050">
                <a:solidFill>
                  <a:srgbClr val="C00000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7" name="Group 26"/>
          <p:cNvGrpSpPr/>
          <p:nvPr/>
        </p:nvGrpSpPr>
        <p:grpSpPr>
          <a:xfrm>
            <a:off x="4876800" y="4634329"/>
            <a:ext cx="3886200" cy="1537871"/>
            <a:chOff x="4876800" y="4634329"/>
            <a:chExt cx="3886200" cy="1537871"/>
          </a:xfrm>
        </p:grpSpPr>
        <p:sp>
          <p:nvSpPr>
            <p:cNvPr id="20" name="TextBox 19"/>
            <p:cNvSpPr txBox="1"/>
            <p:nvPr/>
          </p:nvSpPr>
          <p:spPr>
            <a:xfrm>
              <a:off x="4876800" y="5218093"/>
              <a:ext cx="38862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type Message = </a:t>
              </a: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NameMustNotBeBlank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EmailMustNotBeBlank</a:t>
              </a:r>
              <a:endParaRPr lang="en-GB" sz="1400" dirty="0" smtClean="0">
                <a:latin typeface="Consolas" pitchFamily="49" charset="0"/>
                <a:cs typeface="Consolas" pitchFamily="49" charset="0"/>
              </a:endParaRPr>
            </a:p>
            <a:p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 |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EmailNotValid</a:t>
              </a:r>
              <a:r>
                <a:rPr lang="en-GB" sz="1400" dirty="0" smtClean="0">
                  <a:latin typeface="Consolas" pitchFamily="49" charset="0"/>
                  <a:cs typeface="Consolas" pitchFamily="49" charset="0"/>
                </a:rPr>
                <a:t> of </a:t>
              </a:r>
              <a:r>
                <a:rPr lang="en-GB" sz="1400" dirty="0" err="1" smtClean="0">
                  <a:latin typeface="Consolas" pitchFamily="49" charset="0"/>
                  <a:cs typeface="Consolas" pitchFamily="49" charset="0"/>
                </a:rPr>
                <a:t>EmailAddress</a:t>
              </a:r>
              <a:endParaRPr lang="en-GB" sz="1400" dirty="0"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21" name="Group 33"/>
            <p:cNvGrpSpPr/>
            <p:nvPr/>
          </p:nvGrpSpPr>
          <p:grpSpPr>
            <a:xfrm>
              <a:off x="5263215" y="4634329"/>
              <a:ext cx="2966406" cy="1040963"/>
              <a:chOff x="2867386" y="2186808"/>
              <a:chExt cx="2966406" cy="1040963"/>
            </a:xfrm>
          </p:grpSpPr>
          <p:sp>
            <p:nvSpPr>
              <p:cNvPr id="22" name="TextBox 21"/>
              <p:cNvSpPr txBox="1"/>
              <p:nvPr/>
            </p:nvSpPr>
            <p:spPr>
              <a:xfrm rot="21540000">
                <a:off x="2867386" y="2186808"/>
                <a:ext cx="296640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 smtClean="0">
                    <a:solidFill>
                      <a:srgbClr val="C00000"/>
                    </a:solidFill>
                    <a:latin typeface="Conformity" pitchFamily="2" charset="0"/>
                  </a:rPr>
                  <a:t>Step 4: Make error cases first class citizens</a:t>
                </a:r>
                <a:endParaRPr lang="en-GB" dirty="0">
                  <a:solidFill>
                    <a:srgbClr val="C00000"/>
                  </a:solidFill>
                  <a:latin typeface="Conformity" pitchFamily="2" charset="0"/>
                </a:endParaRPr>
              </a:p>
            </p:txBody>
          </p:sp>
          <p:sp>
            <p:nvSpPr>
              <p:cNvPr id="23" name="Freeform 22"/>
              <p:cNvSpPr/>
              <p:nvPr/>
            </p:nvSpPr>
            <p:spPr>
              <a:xfrm rot="10800000">
                <a:off x="4843171" y="2541971"/>
                <a:ext cx="533400" cy="685800"/>
              </a:xfrm>
              <a:custGeom>
                <a:avLst/>
                <a:gdLst>
                  <a:gd name="connsiteX0" fmla="*/ 1047750 w 1047750"/>
                  <a:gd name="connsiteY0" fmla="*/ 441325 h 441325"/>
                  <a:gd name="connsiteX1" fmla="*/ 733425 w 1047750"/>
                  <a:gd name="connsiteY1" fmla="*/ 60325 h 441325"/>
                  <a:gd name="connsiteX2" fmla="*/ 0 w 1047750"/>
                  <a:gd name="connsiteY2" fmla="*/ 79375 h 441325"/>
                  <a:gd name="connsiteX0" fmla="*/ 3882575 w 4215347"/>
                  <a:gd name="connsiteY0" fmla="*/ 472546 h 1021821"/>
                  <a:gd name="connsiteX1" fmla="*/ 3568250 w 4215347"/>
                  <a:gd name="connsiteY1" fmla="*/ 91546 h 1021821"/>
                  <a:gd name="connsiteX2" fmla="*/ 0 w 4215347"/>
                  <a:gd name="connsiteY2" fmla="*/ 1021821 h 1021821"/>
                  <a:gd name="connsiteX0" fmla="*/ 3882575 w 3882575"/>
                  <a:gd name="connsiteY0" fmla="*/ 160338 h 709613"/>
                  <a:gd name="connsiteX1" fmla="*/ 1469909 w 3882575"/>
                  <a:gd name="connsiteY1" fmla="*/ 252412 h 709613"/>
                  <a:gd name="connsiteX2" fmla="*/ 0 w 3882575"/>
                  <a:gd name="connsiteY2" fmla="*/ 709613 h 709613"/>
                  <a:gd name="connsiteX0" fmla="*/ 2834825 w 2834825"/>
                  <a:gd name="connsiteY0" fmla="*/ 203200 h 508001"/>
                  <a:gd name="connsiteX1" fmla="*/ 1469909 w 2834825"/>
                  <a:gd name="connsiteY1" fmla="*/ 50800 h 508001"/>
                  <a:gd name="connsiteX2" fmla="*/ 0 w 2834825"/>
                  <a:gd name="connsiteY2" fmla="*/ 508001 h 508001"/>
                  <a:gd name="connsiteX0" fmla="*/ 2834825 w 2834825"/>
                  <a:gd name="connsiteY0" fmla="*/ 0 h 304801"/>
                  <a:gd name="connsiteX1" fmla="*/ 0 w 2834825"/>
                  <a:gd name="connsiteY1" fmla="*/ 304801 h 304801"/>
                  <a:gd name="connsiteX0" fmla="*/ 2624838 w 2624838"/>
                  <a:gd name="connsiteY0" fmla="*/ 0 h 533401"/>
                  <a:gd name="connsiteX1" fmla="*/ 0 w 2624838"/>
                  <a:gd name="connsiteY1" fmla="*/ 533401 h 533401"/>
                  <a:gd name="connsiteX0" fmla="*/ 2624838 w 2624838"/>
                  <a:gd name="connsiteY0" fmla="*/ 18143 h 551544"/>
                  <a:gd name="connsiteX1" fmla="*/ 0 w 2624838"/>
                  <a:gd name="connsiteY1" fmla="*/ 551544 h 551544"/>
                  <a:gd name="connsiteX0" fmla="*/ 2624838 w 2624838"/>
                  <a:gd name="connsiteY0" fmla="*/ 18143 h 551544"/>
                  <a:gd name="connsiteX1" fmla="*/ 0 w 2624838"/>
                  <a:gd name="connsiteY1" fmla="*/ 551544 h 551544"/>
                  <a:gd name="connsiteX0" fmla="*/ 2209865 w 10479430"/>
                  <a:gd name="connsiteY0" fmla="*/ 18143 h 2227944"/>
                  <a:gd name="connsiteX1" fmla="*/ 10204449 w 10479430"/>
                  <a:gd name="connsiteY1" fmla="*/ 2227944 h 2227944"/>
                  <a:gd name="connsiteX0" fmla="*/ 2209865 w 13821080"/>
                  <a:gd name="connsiteY0" fmla="*/ 18143 h 2227944"/>
                  <a:gd name="connsiteX1" fmla="*/ 10204449 w 13821080"/>
                  <a:gd name="connsiteY1" fmla="*/ 2227944 h 2227944"/>
                  <a:gd name="connsiteX0" fmla="*/ 2209865 w 6418691"/>
                  <a:gd name="connsiteY0" fmla="*/ 18143 h 1008743"/>
                  <a:gd name="connsiteX1" fmla="*/ 2802060 w 6418691"/>
                  <a:gd name="connsiteY1" fmla="*/ 1008743 h 1008743"/>
                  <a:gd name="connsiteX0" fmla="*/ 0 w 4208826"/>
                  <a:gd name="connsiteY0" fmla="*/ 0 h 990600"/>
                  <a:gd name="connsiteX1" fmla="*/ 592195 w 4208826"/>
                  <a:gd name="connsiteY1" fmla="*/ 990600 h 990600"/>
                  <a:gd name="connsiteX0" fmla="*/ 0 w 5985404"/>
                  <a:gd name="connsiteY0" fmla="*/ 0 h 914401"/>
                  <a:gd name="connsiteX1" fmla="*/ 2368773 w 5985404"/>
                  <a:gd name="connsiteY1" fmla="*/ 914401 h 914401"/>
                  <a:gd name="connsiteX0" fmla="*/ 0 w 6577599"/>
                  <a:gd name="connsiteY0" fmla="*/ 0 h 990602"/>
                  <a:gd name="connsiteX1" fmla="*/ 2960968 w 6577599"/>
                  <a:gd name="connsiteY1" fmla="*/ 990602 h 990602"/>
                  <a:gd name="connsiteX0" fmla="*/ 0 w 6577599"/>
                  <a:gd name="connsiteY0" fmla="*/ 0 h 990602"/>
                  <a:gd name="connsiteX1" fmla="*/ 2960968 w 6577599"/>
                  <a:gd name="connsiteY1" fmla="*/ 990602 h 990602"/>
                  <a:gd name="connsiteX0" fmla="*/ 0 w 13091693"/>
                  <a:gd name="connsiteY0" fmla="*/ 0 h 1676402"/>
                  <a:gd name="connsiteX1" fmla="*/ 9475063 w 13091693"/>
                  <a:gd name="connsiteY1" fmla="*/ 1676402 h 1676402"/>
                  <a:gd name="connsiteX0" fmla="*/ 0 w 5689300"/>
                  <a:gd name="connsiteY0" fmla="*/ 0 h 1066800"/>
                  <a:gd name="connsiteX1" fmla="*/ 2072670 w 5689300"/>
                  <a:gd name="connsiteY1" fmla="*/ 1066800 h 1066800"/>
                  <a:gd name="connsiteX0" fmla="*/ 0 w 4208822"/>
                  <a:gd name="connsiteY0" fmla="*/ 2365829 h 2761343"/>
                  <a:gd name="connsiteX1" fmla="*/ 592192 w 4208822"/>
                  <a:gd name="connsiteY1" fmla="*/ 384629 h 2761343"/>
                  <a:gd name="connsiteX0" fmla="*/ 0 w 4504918"/>
                  <a:gd name="connsiteY0" fmla="*/ 2289628 h 2685142"/>
                  <a:gd name="connsiteX1" fmla="*/ 888288 w 4504918"/>
                  <a:gd name="connsiteY1" fmla="*/ 384629 h 2685142"/>
                  <a:gd name="connsiteX0" fmla="*/ 0 w 4504918"/>
                  <a:gd name="connsiteY0" fmla="*/ 2289628 h 2289628"/>
                  <a:gd name="connsiteX1" fmla="*/ 888288 w 4504918"/>
                  <a:gd name="connsiteY1" fmla="*/ 384629 h 2289628"/>
                  <a:gd name="connsiteX0" fmla="*/ 0 w 4801014"/>
                  <a:gd name="connsiteY0" fmla="*/ 2365829 h 2365829"/>
                  <a:gd name="connsiteX1" fmla="*/ 1184384 w 4801014"/>
                  <a:gd name="connsiteY1" fmla="*/ 384629 h 2365829"/>
                  <a:gd name="connsiteX0" fmla="*/ 1075616 w 2807058"/>
                  <a:gd name="connsiteY0" fmla="*/ 1981200 h 1981200"/>
                  <a:gd name="connsiteX1" fmla="*/ 2260000 w 2807058"/>
                  <a:gd name="connsiteY1" fmla="*/ 0 h 1981200"/>
                  <a:gd name="connsiteX0" fmla="*/ 779520 w 2510962"/>
                  <a:gd name="connsiteY0" fmla="*/ 1219200 h 1219200"/>
                  <a:gd name="connsiteX1" fmla="*/ 2259999 w 2510962"/>
                  <a:gd name="connsiteY1" fmla="*/ 0 h 1219200"/>
                  <a:gd name="connsiteX0" fmla="*/ 0 w 5033628"/>
                  <a:gd name="connsiteY0" fmla="*/ 249048 h 716963"/>
                  <a:gd name="connsiteX1" fmla="*/ 5033627 w 5033628"/>
                  <a:gd name="connsiteY1" fmla="*/ 477648 h 716963"/>
                  <a:gd name="connsiteX0" fmla="*/ 13783 w 5047411"/>
                  <a:gd name="connsiteY0" fmla="*/ 0 h 467915"/>
                  <a:gd name="connsiteX1" fmla="*/ 5047410 w 5047411"/>
                  <a:gd name="connsiteY1" fmla="*/ 228600 h 467915"/>
                  <a:gd name="connsiteX0" fmla="*/ 13783 w 2382557"/>
                  <a:gd name="connsiteY0" fmla="*/ 0 h 620315"/>
                  <a:gd name="connsiteX1" fmla="*/ 2382557 w 2382557"/>
                  <a:gd name="connsiteY1" fmla="*/ 381000 h 620315"/>
                  <a:gd name="connsiteX0" fmla="*/ 483417 w 2260000"/>
                  <a:gd name="connsiteY0" fmla="*/ 0 h 772715"/>
                  <a:gd name="connsiteX1" fmla="*/ 2259999 w 2260000"/>
                  <a:gd name="connsiteY1" fmla="*/ 533400 h 772715"/>
                  <a:gd name="connsiteX0" fmla="*/ 699392 w 2475975"/>
                  <a:gd name="connsiteY0" fmla="*/ 0 h 605075"/>
                  <a:gd name="connsiteX1" fmla="*/ 2475974 w 2475975"/>
                  <a:gd name="connsiteY1" fmla="*/ 533400 h 605075"/>
                  <a:gd name="connsiteX0" fmla="*/ 1760524 w 2475975"/>
                  <a:gd name="connsiteY0" fmla="*/ 0 h 752950"/>
                  <a:gd name="connsiteX1" fmla="*/ 2475975 w 2475975"/>
                  <a:gd name="connsiteY1" fmla="*/ 681275 h 752950"/>
                  <a:gd name="connsiteX0" fmla="*/ 3537107 w 3537107"/>
                  <a:gd name="connsiteY0" fmla="*/ 0 h 1214675"/>
                  <a:gd name="connsiteX1" fmla="*/ 2475975 w 3537107"/>
                  <a:gd name="connsiteY1" fmla="*/ 1143000 h 1214675"/>
                  <a:gd name="connsiteX0" fmla="*/ 3537107 w 3537107"/>
                  <a:gd name="connsiteY0" fmla="*/ 0 h 1214675"/>
                  <a:gd name="connsiteX1" fmla="*/ 2475975 w 3537107"/>
                  <a:gd name="connsiteY1" fmla="*/ 1143000 h 1214675"/>
                  <a:gd name="connsiteX0" fmla="*/ 3537107 w 3537107"/>
                  <a:gd name="connsiteY0" fmla="*/ 0 h 909875"/>
                  <a:gd name="connsiteX1" fmla="*/ 2475975 w 3537107"/>
                  <a:gd name="connsiteY1" fmla="*/ 838200 h 909875"/>
                  <a:gd name="connsiteX0" fmla="*/ 3537107 w 3537107"/>
                  <a:gd name="connsiteY0" fmla="*/ 0 h 833675"/>
                  <a:gd name="connsiteX1" fmla="*/ 2475975 w 3537107"/>
                  <a:gd name="connsiteY1" fmla="*/ 762000 h 833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537107" h="833675">
                    <a:moveTo>
                      <a:pt x="3537107" y="0"/>
                    </a:moveTo>
                    <a:cubicBezTo>
                      <a:pt x="872575" y="226978"/>
                      <a:pt x="1" y="833675"/>
                      <a:pt x="2475975" y="762000"/>
                    </a:cubicBezTo>
                  </a:path>
                </a:pathLst>
              </a:custGeom>
              <a:ln w="19050">
                <a:solidFill>
                  <a:srgbClr val="C00000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38400" y="2133600"/>
            <a:ext cx="3581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 smtClean="0"/>
              <a:t>Demo</a:t>
            </a:r>
            <a:endParaRPr lang="en-GB" sz="4400" dirty="0"/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1981200" y="3810000"/>
            <a:ext cx="4489648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algn="ctr">
              <a:spcBef>
                <a:spcPct val="20000"/>
              </a:spcBef>
            </a:pPr>
            <a:r>
              <a:rPr lang="en-GB" sz="2800" dirty="0" smtClean="0">
                <a:hlinkClick r:id="rId3"/>
              </a:rPr>
              <a:t>http://bit.ly/rop-example</a:t>
            </a:r>
            <a:endParaRPr kumimoji="0" lang="en-GB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 don’t always have errors...</a:t>
            </a:r>
            <a:endParaRPr lang="en-GB" dirty="0"/>
          </a:p>
        </p:txBody>
      </p:sp>
      <p:pic>
        <p:nvPicPr>
          <p:cNvPr id="4" name="Picture 3" descr="I_dont_often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3400" y="914400"/>
            <a:ext cx="4095750" cy="5124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Imperative code with error handling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750868"/>
            <a:ext cx="80772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string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UpdateCustomerWithErrorHandling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{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request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receiveRequest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isValidated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if (!</a:t>
            </a:r>
            <a:r>
              <a:rPr lang="en-GB" sz="1600" dirty="0" err="1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isValidated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)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 return "Request is not valid"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canonicalizeEmail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try 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result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db.updateDbFromRequest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if (!result)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  return "Customer record not found"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} catch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return "DB error: Customer record not updated"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smtpServer.sendEmail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request.Email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)</a:t>
            </a:r>
            <a:endParaRPr lang="en-GB" sz="1600" dirty="0" smtClean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  <a:p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return "OK";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GB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 don’t always have errors...</a:t>
            </a:r>
            <a:endParaRPr lang="en-GB" dirty="0"/>
          </a:p>
        </p:txBody>
      </p:sp>
      <p:pic>
        <p:nvPicPr>
          <p:cNvPr id="4" name="Picture 3" descr="I_dont_often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3400" y="914400"/>
            <a:ext cx="4095750" cy="5124450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4572000" y="1739553"/>
            <a:ext cx="4489648" cy="242312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 lvl="0" algn="ctr">
              <a:spcBef>
                <a:spcPct val="20000"/>
              </a:spcBef>
            </a:pPr>
            <a:r>
              <a:rPr kumimoji="0" lang="en-GB" sz="32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Railway Oriented Programming</a:t>
            </a:r>
            <a:br>
              <a:rPr kumimoji="0" lang="en-GB" sz="32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</a:br>
            <a:endParaRPr kumimoji="0" lang="en-GB" sz="3200" b="1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 algn="ctr">
              <a:spcBef>
                <a:spcPct val="20000"/>
              </a:spcBef>
            </a:pPr>
            <a:r>
              <a:rPr lang="en-GB" sz="3200" dirty="0" smtClean="0"/>
              <a:t>@</a:t>
            </a:r>
            <a:r>
              <a:rPr lang="en-GB" sz="3200" dirty="0" err="1" smtClean="0"/>
              <a:t>ScottWlaschin</a:t>
            </a:r>
            <a:endParaRPr lang="en-GB" sz="3200" dirty="0" smtClean="0"/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fsharpforfunandprofit.com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sz="3200" dirty="0" smtClean="0"/>
              <a:t>FPbridge.co.uk</a:t>
            </a:r>
            <a:endParaRPr kumimoji="0" lang="en-GB" sz="32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247784" y="3581400"/>
            <a:ext cx="1863084" cy="1384647"/>
            <a:chOff x="6270228" y="4495800"/>
            <a:chExt cx="1863084" cy="1384647"/>
          </a:xfrm>
        </p:grpSpPr>
        <p:sp>
          <p:nvSpPr>
            <p:cNvPr id="7" name="TextBox 6"/>
            <p:cNvSpPr txBox="1"/>
            <p:nvPr/>
          </p:nvSpPr>
          <p:spPr>
            <a:xfrm rot="60000">
              <a:off x="6280244" y="5234116"/>
              <a:ext cx="1853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Let me know if you need help with F#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>
              <a:off x="6270228" y="4495800"/>
              <a:ext cx="695816" cy="7620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1047750 w 1047750"/>
                <a:gd name="connsiteY0" fmla="*/ 361950 h 361950"/>
                <a:gd name="connsiteX1" fmla="*/ 0 w 1047750"/>
                <a:gd name="connsiteY1" fmla="*/ 0 h 361950"/>
                <a:gd name="connsiteX0" fmla="*/ 685842 w 685842"/>
                <a:gd name="connsiteY0" fmla="*/ 746126 h 746126"/>
                <a:gd name="connsiteX1" fmla="*/ 0 w 685842"/>
                <a:gd name="connsiteY1" fmla="*/ 0 h 746126"/>
                <a:gd name="connsiteX0" fmla="*/ 1737418 w 1737418"/>
                <a:gd name="connsiteY0" fmla="*/ 746126 h 746126"/>
                <a:gd name="connsiteX1" fmla="*/ 1051576 w 1737418"/>
                <a:gd name="connsiteY1" fmla="*/ 0 h 746126"/>
                <a:gd name="connsiteX0" fmla="*/ 901898 w 1051576"/>
                <a:gd name="connsiteY0" fmla="*/ 762000 h 762000"/>
                <a:gd name="connsiteX1" fmla="*/ 1051576 w 1051576"/>
                <a:gd name="connsiteY1" fmla="*/ 0 h 762000"/>
                <a:gd name="connsiteX0" fmla="*/ 901898 w 1051576"/>
                <a:gd name="connsiteY0" fmla="*/ 762000 h 762000"/>
                <a:gd name="connsiteX1" fmla="*/ 1051576 w 1051576"/>
                <a:gd name="connsiteY1" fmla="*/ 0 h 762000"/>
                <a:gd name="connsiteX0" fmla="*/ 1217103 w 1366781"/>
                <a:gd name="connsiteY0" fmla="*/ 762000 h 762000"/>
                <a:gd name="connsiteX1" fmla="*/ 1366781 w 1366781"/>
                <a:gd name="connsiteY1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66781" h="762000">
                  <a:moveTo>
                    <a:pt x="1217103" y="762000"/>
                  </a:moveTo>
                  <a:cubicBezTo>
                    <a:pt x="1108232" y="464882"/>
                    <a:pt x="0" y="199403"/>
                    <a:pt x="1366781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extBox 11"/>
          <p:cNvSpPr txBox="1"/>
          <p:nvPr/>
        </p:nvSpPr>
        <p:spPr>
          <a:xfrm rot="21420000">
            <a:off x="705770" y="5461975"/>
            <a:ext cx="3734388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 Black" pitchFamily="34" charset="0"/>
              </a:rPr>
              <a:t>Railway Oriented Programming</a:t>
            </a:r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Arial Black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401764" y="3352800"/>
            <a:ext cx="1511246" cy="1531571"/>
            <a:chOff x="6411718" y="4191000"/>
            <a:chExt cx="2295656" cy="1531571"/>
          </a:xfrm>
        </p:grpSpPr>
        <p:sp>
          <p:nvSpPr>
            <p:cNvPr id="10" name="TextBox 9"/>
            <p:cNvSpPr txBox="1"/>
            <p:nvPr/>
          </p:nvSpPr>
          <p:spPr>
            <a:xfrm rot="60000">
              <a:off x="6411718" y="4799241"/>
              <a:ext cx="219902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Slides will be available here &amp; code too.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8363750" y="4191000"/>
              <a:ext cx="343624" cy="7620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06018 w 1935584"/>
                <a:gd name="connsiteY0" fmla="*/ 1014413 h 1014413"/>
                <a:gd name="connsiteX1" fmla="*/ 191693 w 1935584"/>
                <a:gd name="connsiteY1" fmla="*/ 633413 h 1014413"/>
                <a:gd name="connsiteX2" fmla="*/ 1656185 w 1935584"/>
                <a:gd name="connsiteY2" fmla="*/ 39688 h 1014413"/>
                <a:gd name="connsiteX0" fmla="*/ 0 w 1150168"/>
                <a:gd name="connsiteY0" fmla="*/ 974725 h 974725"/>
                <a:gd name="connsiteX1" fmla="*/ 1150167 w 1150168"/>
                <a:gd name="connsiteY1" fmla="*/ 0 h 974725"/>
                <a:gd name="connsiteX0" fmla="*/ 454738 w 454738"/>
                <a:gd name="connsiteY0" fmla="*/ 762000 h 762000"/>
                <a:gd name="connsiteX1" fmla="*/ -1 w 454738"/>
                <a:gd name="connsiteY1" fmla="*/ 0 h 762000"/>
                <a:gd name="connsiteX0" fmla="*/ 0 w 227372"/>
                <a:gd name="connsiteY0" fmla="*/ 762000 h 762000"/>
                <a:gd name="connsiteX1" fmla="*/ 227371 w 227372"/>
                <a:gd name="connsiteY1" fmla="*/ 0 h 762000"/>
                <a:gd name="connsiteX0" fmla="*/ 0 w 1357080"/>
                <a:gd name="connsiteY0" fmla="*/ 762000 h 762000"/>
                <a:gd name="connsiteX1" fmla="*/ 227371 w 1357080"/>
                <a:gd name="connsiteY1" fmla="*/ 0 h 762000"/>
                <a:gd name="connsiteX0" fmla="*/ 0 w 1357080"/>
                <a:gd name="connsiteY0" fmla="*/ 762000 h 762000"/>
                <a:gd name="connsiteX1" fmla="*/ 227371 w 1357080"/>
                <a:gd name="connsiteY1" fmla="*/ 0 h 762000"/>
                <a:gd name="connsiteX0" fmla="*/ 227369 w 1584449"/>
                <a:gd name="connsiteY0" fmla="*/ 762000 h 762000"/>
                <a:gd name="connsiteX1" fmla="*/ -1 w 1584449"/>
                <a:gd name="connsiteY1" fmla="*/ 0 h 762000"/>
                <a:gd name="connsiteX0" fmla="*/ 0 w 1357080"/>
                <a:gd name="connsiteY0" fmla="*/ 838200 h 838200"/>
                <a:gd name="connsiteX1" fmla="*/ 227366 w 1357080"/>
                <a:gd name="connsiteY1" fmla="*/ 0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7080" h="838200">
                  <a:moveTo>
                    <a:pt x="0" y="838200"/>
                  </a:moveTo>
                  <a:cubicBezTo>
                    <a:pt x="1357080" y="623645"/>
                    <a:pt x="1077104" y="253104"/>
                    <a:pt x="227366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" name="TextBox 12"/>
          <p:cNvSpPr txBox="1"/>
          <p:nvPr/>
        </p:nvSpPr>
        <p:spPr>
          <a:xfrm rot="60000">
            <a:off x="8232771" y="3053914"/>
            <a:ext cx="681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/</a:t>
            </a:r>
            <a:r>
              <a:rPr lang="en-GB" dirty="0" err="1" smtClean="0">
                <a:solidFill>
                  <a:srgbClr val="C00000"/>
                </a:solidFill>
                <a:latin typeface="Conformity" pitchFamily="2" charset="0"/>
              </a:rPr>
              <a:t>rop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4654352" y="5486400"/>
            <a:ext cx="4489648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algn="ctr">
              <a:spcBef>
                <a:spcPct val="20000"/>
              </a:spcBef>
            </a:pPr>
            <a:r>
              <a:rPr lang="en-GB" sz="2800" dirty="0" smtClean="0">
                <a:hlinkClick r:id="rId4"/>
              </a:rPr>
              <a:t>http://bit.ly/rop-example</a:t>
            </a:r>
            <a:endParaRPr kumimoji="0" lang="en-GB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5334000" y="6019800"/>
            <a:ext cx="1752600" cy="533400"/>
            <a:chOff x="6411718" y="4912172"/>
            <a:chExt cx="2662284" cy="533400"/>
          </a:xfrm>
        </p:grpSpPr>
        <p:sp>
          <p:nvSpPr>
            <p:cNvPr id="16" name="TextBox 15"/>
            <p:cNvSpPr txBox="1"/>
            <p:nvPr/>
          </p:nvSpPr>
          <p:spPr>
            <a:xfrm rot="60000">
              <a:off x="6411718" y="5076240"/>
              <a:ext cx="21990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Example code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7" name="Freeform 16"/>
            <p:cNvSpPr/>
            <p:nvPr/>
          </p:nvSpPr>
          <p:spPr>
            <a:xfrm>
              <a:off x="8379493" y="4912172"/>
              <a:ext cx="694509" cy="328557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06018 w 1935584"/>
                <a:gd name="connsiteY0" fmla="*/ 1014413 h 1014413"/>
                <a:gd name="connsiteX1" fmla="*/ 191693 w 1935584"/>
                <a:gd name="connsiteY1" fmla="*/ 633413 h 1014413"/>
                <a:gd name="connsiteX2" fmla="*/ 1656185 w 1935584"/>
                <a:gd name="connsiteY2" fmla="*/ 39688 h 1014413"/>
                <a:gd name="connsiteX0" fmla="*/ 0 w 1150168"/>
                <a:gd name="connsiteY0" fmla="*/ 974725 h 974725"/>
                <a:gd name="connsiteX1" fmla="*/ 1150167 w 1150168"/>
                <a:gd name="connsiteY1" fmla="*/ 0 h 974725"/>
                <a:gd name="connsiteX0" fmla="*/ 454738 w 454738"/>
                <a:gd name="connsiteY0" fmla="*/ 762000 h 762000"/>
                <a:gd name="connsiteX1" fmla="*/ -1 w 454738"/>
                <a:gd name="connsiteY1" fmla="*/ 0 h 762000"/>
                <a:gd name="connsiteX0" fmla="*/ 0 w 227372"/>
                <a:gd name="connsiteY0" fmla="*/ 762000 h 762000"/>
                <a:gd name="connsiteX1" fmla="*/ 227371 w 227372"/>
                <a:gd name="connsiteY1" fmla="*/ 0 h 762000"/>
                <a:gd name="connsiteX0" fmla="*/ 0 w 1357080"/>
                <a:gd name="connsiteY0" fmla="*/ 762000 h 762000"/>
                <a:gd name="connsiteX1" fmla="*/ 227371 w 1357080"/>
                <a:gd name="connsiteY1" fmla="*/ 0 h 762000"/>
                <a:gd name="connsiteX0" fmla="*/ 0 w 1357080"/>
                <a:gd name="connsiteY0" fmla="*/ 762000 h 762000"/>
                <a:gd name="connsiteX1" fmla="*/ 227371 w 1357080"/>
                <a:gd name="connsiteY1" fmla="*/ 0 h 762000"/>
                <a:gd name="connsiteX0" fmla="*/ 227369 w 1584449"/>
                <a:gd name="connsiteY0" fmla="*/ 762000 h 762000"/>
                <a:gd name="connsiteX1" fmla="*/ -1 w 1584449"/>
                <a:gd name="connsiteY1" fmla="*/ 0 h 762000"/>
                <a:gd name="connsiteX0" fmla="*/ 0 w 1357080"/>
                <a:gd name="connsiteY0" fmla="*/ 838200 h 838200"/>
                <a:gd name="connsiteX1" fmla="*/ 227366 w 1357080"/>
                <a:gd name="connsiteY1" fmla="*/ 0 h 838200"/>
                <a:gd name="connsiteX0" fmla="*/ 0 w 3592575"/>
                <a:gd name="connsiteY0" fmla="*/ 838200 h 838200"/>
                <a:gd name="connsiteX1" fmla="*/ 2742836 w 3592575"/>
                <a:gd name="connsiteY1" fmla="*/ 0 h 838200"/>
                <a:gd name="connsiteX0" fmla="*/ 0 w 2742836"/>
                <a:gd name="connsiteY0" fmla="*/ 838200 h 838200"/>
                <a:gd name="connsiteX1" fmla="*/ 2742836 w 2742836"/>
                <a:gd name="connsiteY1" fmla="*/ 0 h 838200"/>
                <a:gd name="connsiteX0" fmla="*/ 0 w 2742836"/>
                <a:gd name="connsiteY0" fmla="*/ 558800 h 602355"/>
                <a:gd name="connsiteX1" fmla="*/ 2742836 w 2742836"/>
                <a:gd name="connsiteY1" fmla="*/ 0 h 602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2836" h="602355">
                  <a:moveTo>
                    <a:pt x="0" y="558800"/>
                  </a:moveTo>
                  <a:cubicBezTo>
                    <a:pt x="1357080" y="344245"/>
                    <a:pt x="2541155" y="602355"/>
                    <a:pt x="2742836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Imperative code with error handling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750868"/>
            <a:ext cx="8077200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string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UpdateCustomerWithErrorHandling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{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request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receiveRequest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isValidated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if (!</a:t>
            </a:r>
            <a:r>
              <a:rPr lang="en-GB" sz="1600" dirty="0" err="1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isValidated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)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 return "Request is not valid"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canonicalizeEmail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try 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result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db.updateDbFromRequest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if (!result)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  return "Customer record not found"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} catch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return "DB error: Customer record not updated"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if (!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smtpServer.sendEmail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request.Email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))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GB" sz="1600" dirty="0" err="1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log.Error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"Customer email not sent"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return "OK";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GB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Imperative code with error handling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750868"/>
            <a:ext cx="8077200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string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UpdateCustomerWithErrorHandling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{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request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receiveRequest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isValidated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if (!</a:t>
            </a:r>
            <a:r>
              <a:rPr lang="en-GB" sz="1600" dirty="0" err="1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isValidated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)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 return "Request is not valid"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canonicalizeEmail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try 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result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db.updateDbFromRequest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if (!result)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  return "Customer record not found"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} catch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return "DB error: Customer record not updated"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if (!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smtpServer.sendEmail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request.Email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)) {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GB" sz="1600" dirty="0" err="1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log.Error</a:t>
            </a:r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"Customer email not sent"</a:t>
            </a:r>
          </a:p>
          <a:p>
            <a:r>
              <a:rPr lang="en-GB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return "OK";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GB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21540000">
            <a:off x="6476283" y="2977861"/>
            <a:ext cx="2440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Q: What is the functional equivalent of this code?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rot="21540000">
            <a:off x="6634849" y="3840472"/>
            <a:ext cx="2509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... and can we preserve the elegance of the original functional version?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 rot="21540000">
            <a:off x="2671807" y="5901212"/>
            <a:ext cx="3879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  <a:t>6 clean lines -&gt; 18 ugly lines. 200% extra! </a:t>
            </a:r>
            <a:b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</a:br>
            <a: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  <a:t>Sadly this is typical of error handling code.</a:t>
            </a:r>
            <a:endParaRPr lang="en-GB" sz="16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Functional</a:t>
            </a:r>
            <a:r>
              <a:rPr lang="en-GB" baseline="0" dirty="0" smtClean="0"/>
              <a:t> flow with error handling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1447800"/>
            <a:ext cx="8077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updateCustomer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receiveRequest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canonicalizeEmail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updateDbFromRequest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sendEmail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returnMessage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6" name="Group 4"/>
          <p:cNvGrpSpPr/>
          <p:nvPr/>
        </p:nvGrpSpPr>
        <p:grpSpPr>
          <a:xfrm>
            <a:off x="2895600" y="1143000"/>
            <a:ext cx="3281759" cy="990600"/>
            <a:chOff x="-49306" y="3962400"/>
            <a:chExt cx="3281759" cy="990600"/>
          </a:xfrm>
        </p:grpSpPr>
        <p:sp>
          <p:nvSpPr>
            <p:cNvPr id="7" name="TextBox 6"/>
            <p:cNvSpPr txBox="1"/>
            <p:nvPr/>
          </p:nvSpPr>
          <p:spPr>
            <a:xfrm>
              <a:off x="1017493" y="3962400"/>
              <a:ext cx="2214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Before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6200000" flipV="1">
              <a:off x="64993" y="4000500"/>
              <a:ext cx="838201" cy="10668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459846 w 1612371"/>
                <a:gd name="connsiteY0" fmla="*/ 920396 h 4156780"/>
                <a:gd name="connsiteX1" fmla="*/ 145521 w 1612371"/>
                <a:gd name="connsiteY1" fmla="*/ 539396 h 4156780"/>
                <a:gd name="connsiteX2" fmla="*/ 1332971 w 1612371"/>
                <a:gd name="connsiteY2" fmla="*/ 4156779 h 4156780"/>
                <a:gd name="connsiteX0" fmla="*/ 459846 w 2188634"/>
                <a:gd name="connsiteY0" fmla="*/ 920398 h 4156780"/>
                <a:gd name="connsiteX1" fmla="*/ 145521 w 2188634"/>
                <a:gd name="connsiteY1" fmla="*/ 539398 h 4156780"/>
                <a:gd name="connsiteX2" fmla="*/ 1332971 w 2188634"/>
                <a:gd name="connsiteY2" fmla="*/ 4156781 h 4156780"/>
                <a:gd name="connsiteX0" fmla="*/ 0 w 873125"/>
                <a:gd name="connsiteY0" fmla="*/ 0 h 3236384"/>
                <a:gd name="connsiteX1" fmla="*/ 873125 w 873125"/>
                <a:gd name="connsiteY1" fmla="*/ 3236383 h 3236384"/>
                <a:gd name="connsiteX0" fmla="*/ 261938 w 261938"/>
                <a:gd name="connsiteY0" fmla="*/ 0 h 1912407"/>
                <a:gd name="connsiteX1" fmla="*/ 0 w 261938"/>
                <a:gd name="connsiteY1" fmla="*/ 1912408 h 1912407"/>
                <a:gd name="connsiteX0" fmla="*/ 261938 w 543393"/>
                <a:gd name="connsiteY0" fmla="*/ 0 h 1912409"/>
                <a:gd name="connsiteX1" fmla="*/ 0 w 543393"/>
                <a:gd name="connsiteY1" fmla="*/ 1912408 h 1912409"/>
                <a:gd name="connsiteX0" fmla="*/ 261938 w 580373"/>
                <a:gd name="connsiteY0" fmla="*/ 0 h 1912407"/>
                <a:gd name="connsiteX1" fmla="*/ 0 w 580373"/>
                <a:gd name="connsiteY1" fmla="*/ 1912408 h 1912407"/>
                <a:gd name="connsiteX0" fmla="*/ 87314 w 580373"/>
                <a:gd name="connsiteY0" fmla="*/ 0 h 1912409"/>
                <a:gd name="connsiteX1" fmla="*/ 0 w 580373"/>
                <a:gd name="connsiteY1" fmla="*/ 1912409 h 1912409"/>
                <a:gd name="connsiteX0" fmla="*/ 950973 w 1232428"/>
                <a:gd name="connsiteY0" fmla="*/ 0 h 1765301"/>
                <a:gd name="connsiteX1" fmla="*/ 0 w 1232428"/>
                <a:gd name="connsiteY1" fmla="*/ 1765301 h 1765301"/>
                <a:gd name="connsiteX0" fmla="*/ 950973 w 950973"/>
                <a:gd name="connsiteY0" fmla="*/ 0 h 1765301"/>
                <a:gd name="connsiteX1" fmla="*/ 0 w 950973"/>
                <a:gd name="connsiteY1" fmla="*/ 1765301 h 1765301"/>
                <a:gd name="connsiteX0" fmla="*/ 950973 w 950973"/>
                <a:gd name="connsiteY0" fmla="*/ 0 h 2059518"/>
                <a:gd name="connsiteX1" fmla="*/ 0 w 950973"/>
                <a:gd name="connsiteY1" fmla="*/ 2059518 h 2059518"/>
                <a:gd name="connsiteX0" fmla="*/ 950973 w 950973"/>
                <a:gd name="connsiteY0" fmla="*/ 0 h 2059518"/>
                <a:gd name="connsiteX1" fmla="*/ 0 w 950973"/>
                <a:gd name="connsiteY1" fmla="*/ 2059518 h 2059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0973" h="2059518">
                  <a:moveTo>
                    <a:pt x="950973" y="0"/>
                  </a:moveTo>
                  <a:cubicBezTo>
                    <a:pt x="864626" y="1752032"/>
                    <a:pt x="667545" y="1775110"/>
                    <a:pt x="0" y="2059518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/>
          <p:cNvSpPr txBox="1"/>
          <p:nvPr/>
        </p:nvSpPr>
        <p:spPr>
          <a:xfrm rot="21540000">
            <a:off x="6476283" y="2977861"/>
            <a:ext cx="2440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formity" pitchFamily="2" charset="0"/>
              </a:rPr>
              <a:t>Q: What is the functional equivalent of this code?</a:t>
            </a:r>
            <a:endParaRPr lang="en-GB" dirty="0">
              <a:solidFill>
                <a:schemeClr val="accent2">
                  <a:lumMod val="40000"/>
                  <a:lumOff val="60000"/>
                </a:schemeClr>
              </a:solidFill>
              <a:latin typeface="Conformity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rot="21540000">
            <a:off x="6634849" y="3840472"/>
            <a:ext cx="2509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formity" pitchFamily="2" charset="0"/>
              </a:rPr>
              <a:t>... and can we preserve the elegance of the original functional version?</a:t>
            </a:r>
            <a:endParaRPr lang="en-GB" dirty="0">
              <a:solidFill>
                <a:schemeClr val="accent2">
                  <a:lumMod val="40000"/>
                  <a:lumOff val="60000"/>
                </a:schemeClr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9375"/>
            <a:ext cx="7772400" cy="1470025"/>
          </a:xfrm>
        </p:spPr>
        <p:txBody>
          <a:bodyPr>
            <a:normAutofit/>
          </a:bodyPr>
          <a:lstStyle/>
          <a:p>
            <a:r>
              <a:rPr lang="en-GB" dirty="0" smtClean="0"/>
              <a:t>Railway Oriented Programming</a:t>
            </a:r>
            <a:br>
              <a:rPr lang="en-GB" dirty="0" smtClean="0"/>
            </a:br>
            <a:r>
              <a:rPr lang="en-GB" sz="2800" dirty="0" smtClean="0"/>
              <a:t>A functional approach to error handling</a:t>
            </a:r>
            <a:endParaRPr lang="en-GB" dirty="0"/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683568" y="3573016"/>
            <a:ext cx="7920880" cy="24231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lvl="0" algn="ctr">
              <a:spcBef>
                <a:spcPct val="20000"/>
              </a:spcBef>
            </a:pPr>
            <a:r>
              <a:rPr kumimoji="0" lang="en-GB" sz="32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Scott </a:t>
            </a:r>
            <a:r>
              <a:rPr kumimoji="0" lang="en-GB" sz="3200" b="0" i="0" u="none" strike="noStrike" kern="120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Wlaschin</a:t>
            </a:r>
            <a:endParaRPr kumimoji="0" lang="en-GB" sz="32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 algn="ctr">
              <a:spcBef>
                <a:spcPct val="20000"/>
              </a:spcBef>
            </a:pPr>
            <a:r>
              <a:rPr lang="en-GB" sz="3200" dirty="0" smtClean="0"/>
              <a:t>@</a:t>
            </a:r>
            <a:r>
              <a:rPr lang="en-GB" sz="3200" dirty="0" err="1" smtClean="0"/>
              <a:t>ScottWlaschin</a:t>
            </a:r>
            <a:endParaRPr lang="en-GB" sz="3200" dirty="0" smtClean="0"/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fsharpforfunandprofit.com  </a:t>
            </a:r>
            <a:br>
              <a:rPr kumimoji="0" lang="en-GB" sz="32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</a:br>
            <a:endParaRPr kumimoji="0" lang="en-GB" sz="32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5410200"/>
            <a:ext cx="2736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...but </a:t>
            </a:r>
            <a:r>
              <a:rPr lang="en-GB" sz="2400" dirty="0" err="1" smtClean="0">
                <a:solidFill>
                  <a:srgbClr val="C00000"/>
                </a:solidFill>
                <a:latin typeface="Conformity" pitchFamily="2" charset="0"/>
              </a:rPr>
              <a:t>OCaml</a:t>
            </a:r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 and Haskell are very similar.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  <p:grpSp>
        <p:nvGrpSpPr>
          <p:cNvPr id="3" name="Group 11"/>
          <p:cNvGrpSpPr/>
          <p:nvPr/>
        </p:nvGrpSpPr>
        <p:grpSpPr>
          <a:xfrm>
            <a:off x="381000" y="4343400"/>
            <a:ext cx="2214960" cy="914400"/>
            <a:chOff x="381000" y="4800600"/>
            <a:chExt cx="2214960" cy="914400"/>
          </a:xfrm>
        </p:grpSpPr>
        <p:sp>
          <p:nvSpPr>
            <p:cNvPr id="5" name="TextBox 4"/>
            <p:cNvSpPr txBox="1"/>
            <p:nvPr/>
          </p:nvSpPr>
          <p:spPr>
            <a:xfrm>
              <a:off x="381000" y="4800600"/>
              <a:ext cx="22149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 smtClean="0">
                  <a:solidFill>
                    <a:srgbClr val="C00000"/>
                  </a:solidFill>
                  <a:latin typeface="Conformity" pitchFamily="2" charset="0"/>
                </a:rPr>
                <a:t>Examples will be in F#...</a:t>
              </a:r>
              <a:endParaRPr lang="en-GB" sz="2400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 flipH="1" flipV="1">
              <a:off x="1676400" y="5486400"/>
              <a:ext cx="914400" cy="2286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Functional</a:t>
            </a:r>
            <a:r>
              <a:rPr lang="en-GB" baseline="0" dirty="0" smtClean="0"/>
              <a:t> flow with error handling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1447800"/>
            <a:ext cx="8077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updateCustomerWithErrorHandling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receiveRequest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canonicalizeEmail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updateDbFromRequest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sendEmail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returnMessage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57800" y="914400"/>
            <a:ext cx="2214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Does this look familiar?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21540000">
            <a:off x="6476283" y="2977861"/>
            <a:ext cx="2440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formity" pitchFamily="2" charset="0"/>
              </a:rPr>
              <a:t>Q: What is the functional equivalent of this code?</a:t>
            </a:r>
            <a:endParaRPr lang="en-GB" dirty="0">
              <a:solidFill>
                <a:schemeClr val="accent2">
                  <a:lumMod val="40000"/>
                  <a:lumOff val="60000"/>
                </a:schemeClr>
              </a:solidFill>
              <a:latin typeface="Conformity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rot="21540000">
            <a:off x="6634849" y="3840472"/>
            <a:ext cx="2509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formity" pitchFamily="2" charset="0"/>
              </a:rPr>
              <a:t>... and can we preserve the elegance of the original functional version?</a:t>
            </a:r>
            <a:endParaRPr lang="en-GB" dirty="0">
              <a:solidFill>
                <a:schemeClr val="accent2">
                  <a:lumMod val="40000"/>
                  <a:lumOff val="60000"/>
                </a:schemeClr>
              </a:solidFill>
              <a:latin typeface="Conformity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96000" y="1447800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Don't believe me? Stay tuned!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grpSp>
        <p:nvGrpSpPr>
          <p:cNvPr id="11" name="Group 4"/>
          <p:cNvGrpSpPr/>
          <p:nvPr/>
        </p:nvGrpSpPr>
        <p:grpSpPr>
          <a:xfrm>
            <a:off x="2895600" y="1143000"/>
            <a:ext cx="3281759" cy="990600"/>
            <a:chOff x="-49306" y="3962400"/>
            <a:chExt cx="3281759" cy="990600"/>
          </a:xfrm>
        </p:grpSpPr>
        <p:sp>
          <p:nvSpPr>
            <p:cNvPr id="12" name="TextBox 11"/>
            <p:cNvSpPr txBox="1"/>
            <p:nvPr/>
          </p:nvSpPr>
          <p:spPr>
            <a:xfrm>
              <a:off x="1017493" y="3962400"/>
              <a:ext cx="2214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After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 rot="16200000" flipV="1">
              <a:off x="64993" y="4000500"/>
              <a:ext cx="838201" cy="10668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459846 w 1612371"/>
                <a:gd name="connsiteY0" fmla="*/ 920396 h 4156780"/>
                <a:gd name="connsiteX1" fmla="*/ 145521 w 1612371"/>
                <a:gd name="connsiteY1" fmla="*/ 539396 h 4156780"/>
                <a:gd name="connsiteX2" fmla="*/ 1332971 w 1612371"/>
                <a:gd name="connsiteY2" fmla="*/ 4156779 h 4156780"/>
                <a:gd name="connsiteX0" fmla="*/ 459846 w 2188634"/>
                <a:gd name="connsiteY0" fmla="*/ 920398 h 4156780"/>
                <a:gd name="connsiteX1" fmla="*/ 145521 w 2188634"/>
                <a:gd name="connsiteY1" fmla="*/ 539398 h 4156780"/>
                <a:gd name="connsiteX2" fmla="*/ 1332971 w 2188634"/>
                <a:gd name="connsiteY2" fmla="*/ 4156781 h 4156780"/>
                <a:gd name="connsiteX0" fmla="*/ 0 w 873125"/>
                <a:gd name="connsiteY0" fmla="*/ 0 h 3236384"/>
                <a:gd name="connsiteX1" fmla="*/ 873125 w 873125"/>
                <a:gd name="connsiteY1" fmla="*/ 3236383 h 3236384"/>
                <a:gd name="connsiteX0" fmla="*/ 261938 w 261938"/>
                <a:gd name="connsiteY0" fmla="*/ 0 h 1912407"/>
                <a:gd name="connsiteX1" fmla="*/ 0 w 261938"/>
                <a:gd name="connsiteY1" fmla="*/ 1912408 h 1912407"/>
                <a:gd name="connsiteX0" fmla="*/ 261938 w 543393"/>
                <a:gd name="connsiteY0" fmla="*/ 0 h 1912409"/>
                <a:gd name="connsiteX1" fmla="*/ 0 w 543393"/>
                <a:gd name="connsiteY1" fmla="*/ 1912408 h 1912409"/>
                <a:gd name="connsiteX0" fmla="*/ 261938 w 580373"/>
                <a:gd name="connsiteY0" fmla="*/ 0 h 1912407"/>
                <a:gd name="connsiteX1" fmla="*/ 0 w 580373"/>
                <a:gd name="connsiteY1" fmla="*/ 1912408 h 1912407"/>
                <a:gd name="connsiteX0" fmla="*/ 87314 w 580373"/>
                <a:gd name="connsiteY0" fmla="*/ 0 h 1912409"/>
                <a:gd name="connsiteX1" fmla="*/ 0 w 580373"/>
                <a:gd name="connsiteY1" fmla="*/ 1912409 h 1912409"/>
                <a:gd name="connsiteX0" fmla="*/ 950973 w 1232428"/>
                <a:gd name="connsiteY0" fmla="*/ 0 h 1765301"/>
                <a:gd name="connsiteX1" fmla="*/ 0 w 1232428"/>
                <a:gd name="connsiteY1" fmla="*/ 1765301 h 1765301"/>
                <a:gd name="connsiteX0" fmla="*/ 950973 w 950973"/>
                <a:gd name="connsiteY0" fmla="*/ 0 h 1765301"/>
                <a:gd name="connsiteX1" fmla="*/ 0 w 950973"/>
                <a:gd name="connsiteY1" fmla="*/ 1765301 h 1765301"/>
                <a:gd name="connsiteX0" fmla="*/ 950973 w 950973"/>
                <a:gd name="connsiteY0" fmla="*/ 0 h 2059518"/>
                <a:gd name="connsiteX1" fmla="*/ 0 w 950973"/>
                <a:gd name="connsiteY1" fmla="*/ 2059518 h 2059518"/>
                <a:gd name="connsiteX0" fmla="*/ 950973 w 950973"/>
                <a:gd name="connsiteY0" fmla="*/ 0 h 2059518"/>
                <a:gd name="connsiteX1" fmla="*/ 0 w 950973"/>
                <a:gd name="connsiteY1" fmla="*/ 2059518 h 2059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0973" h="2059518">
                  <a:moveTo>
                    <a:pt x="950973" y="0"/>
                  </a:moveTo>
                  <a:cubicBezTo>
                    <a:pt x="864626" y="1752032"/>
                    <a:pt x="667545" y="1775110"/>
                    <a:pt x="0" y="2059518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Designing the unhappy path</a:t>
            </a:r>
            <a:endParaRPr lang="en-GB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Request/response (non-functional) design</a:t>
            </a:r>
            <a:endParaRPr lang="en-GB" dirty="0"/>
          </a:p>
        </p:txBody>
      </p:sp>
      <p:grpSp>
        <p:nvGrpSpPr>
          <p:cNvPr id="96" name="Group 95"/>
          <p:cNvGrpSpPr/>
          <p:nvPr/>
        </p:nvGrpSpPr>
        <p:grpSpPr>
          <a:xfrm>
            <a:off x="838200" y="990600"/>
            <a:ext cx="6400800" cy="1143000"/>
            <a:chOff x="838200" y="533400"/>
            <a:chExt cx="6400800" cy="1143000"/>
          </a:xfrm>
        </p:grpSpPr>
        <p:sp>
          <p:nvSpPr>
            <p:cNvPr id="62" name="AutoShape 3"/>
            <p:cNvSpPr>
              <a:spLocks noChangeArrowheads="1"/>
            </p:cNvSpPr>
            <p:nvPr/>
          </p:nvSpPr>
          <p:spPr bwMode="auto">
            <a:xfrm>
              <a:off x="838200" y="762000"/>
              <a:ext cx="1093788" cy="249237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Request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3" name="AutoShape 9"/>
            <p:cNvSpPr>
              <a:spLocks noChangeArrowheads="1"/>
            </p:cNvSpPr>
            <p:nvPr/>
          </p:nvSpPr>
          <p:spPr bwMode="auto">
            <a:xfrm>
              <a:off x="914400" y="1295400"/>
              <a:ext cx="990600" cy="3175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Response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64" name="AutoShape 11"/>
            <p:cNvCxnSpPr>
              <a:cxnSpLocks noChangeShapeType="1"/>
              <a:stCxn id="67" idx="3"/>
            </p:cNvCxnSpPr>
            <p:nvPr/>
          </p:nvCxnSpPr>
          <p:spPr bwMode="auto">
            <a:xfrm flipH="1">
              <a:off x="1981200" y="914400"/>
              <a:ext cx="4876800" cy="533400"/>
            </a:xfrm>
            <a:prstGeom prst="curvedConnector3">
              <a:avLst>
                <a:gd name="adj1" fmla="val -4688"/>
              </a:avLst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sp>
          <p:nvSpPr>
            <p:cNvPr id="65" name="AutoShape 12"/>
            <p:cNvSpPr>
              <a:spLocks noChangeArrowheads="1"/>
            </p:cNvSpPr>
            <p:nvPr/>
          </p:nvSpPr>
          <p:spPr bwMode="auto">
            <a:xfrm>
              <a:off x="2667000" y="762000"/>
              <a:ext cx="10668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Validate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6" name="AutoShape 13"/>
            <p:cNvSpPr>
              <a:spLocks noChangeArrowheads="1"/>
            </p:cNvSpPr>
            <p:nvPr/>
          </p:nvSpPr>
          <p:spPr bwMode="auto">
            <a:xfrm>
              <a:off x="4038600" y="762000"/>
              <a:ext cx="1230312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Update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7" name="AutoShape 14"/>
            <p:cNvSpPr>
              <a:spLocks noChangeArrowheads="1"/>
            </p:cNvSpPr>
            <p:nvPr/>
          </p:nvSpPr>
          <p:spPr bwMode="auto">
            <a:xfrm>
              <a:off x="5638800" y="762000"/>
              <a:ext cx="12192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Send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68" name="AutoShape 15"/>
            <p:cNvCxnSpPr>
              <a:cxnSpLocks noChangeShapeType="1"/>
              <a:stCxn id="65" idx="3"/>
              <a:endCxn id="66" idx="1"/>
            </p:cNvCxnSpPr>
            <p:nvPr/>
          </p:nvCxnSpPr>
          <p:spPr bwMode="auto">
            <a:xfrm>
              <a:off x="3733800" y="914400"/>
              <a:ext cx="304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69" name="AutoShape 16"/>
            <p:cNvCxnSpPr>
              <a:cxnSpLocks noChangeShapeType="1"/>
              <a:stCxn id="66" idx="3"/>
              <a:endCxn id="67" idx="1"/>
            </p:cNvCxnSpPr>
            <p:nvPr/>
          </p:nvCxnSpPr>
          <p:spPr bwMode="auto">
            <a:xfrm>
              <a:off x="5268912" y="914400"/>
              <a:ext cx="369888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70" name="AutoShape 15"/>
            <p:cNvCxnSpPr>
              <a:cxnSpLocks noChangeShapeType="1"/>
              <a:endCxn id="65" idx="1"/>
            </p:cNvCxnSpPr>
            <p:nvPr/>
          </p:nvCxnSpPr>
          <p:spPr bwMode="auto">
            <a:xfrm>
              <a:off x="1981200" y="914400"/>
              <a:ext cx="685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sp>
          <p:nvSpPr>
            <p:cNvPr id="83" name="AutoShape 12"/>
            <p:cNvSpPr>
              <a:spLocks noChangeArrowheads="1"/>
            </p:cNvSpPr>
            <p:nvPr/>
          </p:nvSpPr>
          <p:spPr bwMode="auto">
            <a:xfrm>
              <a:off x="2514600" y="533400"/>
              <a:ext cx="4724400" cy="11430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Request handling service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762000" y="2438400"/>
            <a:ext cx="6477000" cy="1371600"/>
            <a:chOff x="762000" y="2286000"/>
            <a:chExt cx="6477000" cy="1371600"/>
          </a:xfrm>
        </p:grpSpPr>
        <p:grpSp>
          <p:nvGrpSpPr>
            <p:cNvPr id="45" name="Group 44"/>
            <p:cNvGrpSpPr/>
            <p:nvPr/>
          </p:nvGrpSpPr>
          <p:grpSpPr>
            <a:xfrm>
              <a:off x="762000" y="2667000"/>
              <a:ext cx="6019800" cy="838200"/>
              <a:chOff x="685800" y="1752600"/>
              <a:chExt cx="6019800" cy="850900"/>
            </a:xfrm>
          </p:grpSpPr>
          <p:sp>
            <p:nvSpPr>
              <p:cNvPr id="100355" name="AutoShape 3"/>
              <p:cNvSpPr>
                <a:spLocks noChangeArrowheads="1"/>
              </p:cNvSpPr>
              <p:nvPr/>
            </p:nvSpPr>
            <p:spPr bwMode="auto">
              <a:xfrm>
                <a:off x="685800" y="1752600"/>
                <a:ext cx="1093788" cy="249237"/>
              </a:xfrm>
              <a:prstGeom prst="roundRect">
                <a:avLst>
                  <a:gd name="adj" fmla="val 16667"/>
                </a:avLst>
              </a:prstGeom>
              <a:noFill/>
              <a:ln w="6350">
                <a:noFill/>
                <a:round/>
                <a:headEnd/>
                <a:tailEnd/>
              </a:ln>
              <a:effectLst/>
            </p:spPr>
            <p:txBody>
              <a:bodyPr vert="horz" wrap="square" lIns="18000" tIns="10800" rIns="1800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Request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00361" name="AutoShape 9"/>
              <p:cNvSpPr>
                <a:spLocks noChangeArrowheads="1"/>
              </p:cNvSpPr>
              <p:nvPr/>
            </p:nvSpPr>
            <p:spPr bwMode="auto">
              <a:xfrm>
                <a:off x="762000" y="2286000"/>
                <a:ext cx="990600" cy="317500"/>
              </a:xfrm>
              <a:prstGeom prst="roundRect">
                <a:avLst>
                  <a:gd name="adj" fmla="val 16667"/>
                </a:avLst>
              </a:prstGeom>
              <a:noFill/>
              <a:ln w="6350">
                <a:noFill/>
                <a:round/>
                <a:headEnd/>
                <a:tailEnd/>
              </a:ln>
              <a:effectLst/>
            </p:spPr>
            <p:txBody>
              <a:bodyPr vert="horz" wrap="square" lIns="18000" tIns="10800" rIns="1800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Response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100363" name="AutoShape 11"/>
              <p:cNvCxnSpPr>
                <a:cxnSpLocks noChangeShapeType="1"/>
                <a:stCxn id="100366" idx="3"/>
              </p:cNvCxnSpPr>
              <p:nvPr/>
            </p:nvCxnSpPr>
            <p:spPr bwMode="auto">
              <a:xfrm flipH="1">
                <a:off x="1752600" y="1905000"/>
                <a:ext cx="4953000" cy="533400"/>
              </a:xfrm>
              <a:prstGeom prst="curvedConnector3">
                <a:avLst>
                  <a:gd name="adj1" fmla="val -4615"/>
                </a:avLst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sp>
            <p:nvSpPr>
              <p:cNvPr id="100364" name="AutoShape 12"/>
              <p:cNvSpPr>
                <a:spLocks noChangeArrowheads="1"/>
              </p:cNvSpPr>
              <p:nvPr/>
            </p:nvSpPr>
            <p:spPr bwMode="auto">
              <a:xfrm>
                <a:off x="2514600" y="1752600"/>
                <a:ext cx="1066800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Validate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00365" name="AutoShape 13"/>
              <p:cNvSpPr>
                <a:spLocks noChangeArrowheads="1"/>
              </p:cNvSpPr>
              <p:nvPr/>
            </p:nvSpPr>
            <p:spPr bwMode="auto">
              <a:xfrm>
                <a:off x="3886200" y="1752600"/>
                <a:ext cx="1230312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Update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00366" name="AutoShape 14"/>
              <p:cNvSpPr>
                <a:spLocks noChangeArrowheads="1"/>
              </p:cNvSpPr>
              <p:nvPr/>
            </p:nvSpPr>
            <p:spPr bwMode="auto">
              <a:xfrm>
                <a:off x="5486400" y="1752600"/>
                <a:ext cx="1219200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Send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100367" name="AutoShape 15"/>
              <p:cNvCxnSpPr>
                <a:cxnSpLocks noChangeShapeType="1"/>
                <a:stCxn id="100364" idx="3"/>
                <a:endCxn id="100365" idx="1"/>
              </p:cNvCxnSpPr>
              <p:nvPr/>
            </p:nvCxnSpPr>
            <p:spPr bwMode="auto">
              <a:xfrm>
                <a:off x="3581400" y="1905000"/>
                <a:ext cx="304800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00368" name="AutoShape 16"/>
              <p:cNvCxnSpPr>
                <a:cxnSpLocks noChangeShapeType="1"/>
                <a:stCxn id="100365" idx="3"/>
                <a:endCxn id="100366" idx="1"/>
              </p:cNvCxnSpPr>
              <p:nvPr/>
            </p:nvCxnSpPr>
            <p:spPr bwMode="auto">
              <a:xfrm>
                <a:off x="5116512" y="1905000"/>
                <a:ext cx="369888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1" name="AutoShape 15"/>
              <p:cNvCxnSpPr>
                <a:cxnSpLocks noChangeShapeType="1"/>
                <a:endCxn id="100364" idx="1"/>
              </p:cNvCxnSpPr>
              <p:nvPr/>
            </p:nvCxnSpPr>
            <p:spPr bwMode="auto">
              <a:xfrm>
                <a:off x="1828800" y="1905000"/>
                <a:ext cx="685800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</p:grpSp>
        <p:sp>
          <p:nvSpPr>
            <p:cNvPr id="97" name="AutoShape 12"/>
            <p:cNvSpPr>
              <a:spLocks noChangeArrowheads="1"/>
            </p:cNvSpPr>
            <p:nvPr/>
          </p:nvSpPr>
          <p:spPr bwMode="auto">
            <a:xfrm>
              <a:off x="2514600" y="2286000"/>
              <a:ext cx="4724400" cy="1371600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33000"/>
              </a:srgbClr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Request handling service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762000" y="4114800"/>
            <a:ext cx="6477000" cy="1828800"/>
            <a:chOff x="762000" y="3657600"/>
            <a:chExt cx="6477000" cy="1828800"/>
          </a:xfrm>
        </p:grpSpPr>
        <p:grpSp>
          <p:nvGrpSpPr>
            <p:cNvPr id="46" name="Group 45"/>
            <p:cNvGrpSpPr/>
            <p:nvPr/>
          </p:nvGrpSpPr>
          <p:grpSpPr>
            <a:xfrm>
              <a:off x="762000" y="4038600"/>
              <a:ext cx="6019800" cy="1295400"/>
              <a:chOff x="685800" y="1752600"/>
              <a:chExt cx="6019800" cy="1295400"/>
            </a:xfrm>
          </p:grpSpPr>
          <p:sp>
            <p:nvSpPr>
              <p:cNvPr id="47" name="AutoShape 3"/>
              <p:cNvSpPr>
                <a:spLocks noChangeArrowheads="1"/>
              </p:cNvSpPr>
              <p:nvPr/>
            </p:nvSpPr>
            <p:spPr bwMode="auto">
              <a:xfrm>
                <a:off x="685800" y="1752600"/>
                <a:ext cx="1093788" cy="249237"/>
              </a:xfrm>
              <a:prstGeom prst="roundRect">
                <a:avLst>
                  <a:gd name="adj" fmla="val 16667"/>
                </a:avLst>
              </a:prstGeom>
              <a:noFill/>
              <a:ln w="6350">
                <a:noFill/>
                <a:round/>
                <a:headEnd/>
                <a:tailEnd/>
              </a:ln>
              <a:effectLst/>
            </p:spPr>
            <p:txBody>
              <a:bodyPr vert="horz" wrap="square" lIns="18000" tIns="10800" rIns="1800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Request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48" name="AutoShape 4"/>
              <p:cNvCxnSpPr>
                <a:cxnSpLocks noChangeShapeType="1"/>
                <a:stCxn id="53" idx="2"/>
              </p:cNvCxnSpPr>
              <p:nvPr/>
            </p:nvCxnSpPr>
            <p:spPr bwMode="auto">
              <a:xfrm rot="5400000">
                <a:off x="2171700" y="1714500"/>
                <a:ext cx="533400" cy="1219200"/>
              </a:xfrm>
              <a:prstGeom prst="curvedConnector2">
                <a:avLst/>
              </a:prstGeom>
              <a:noFill/>
              <a:ln w="19050">
                <a:solidFill>
                  <a:srgbClr val="C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49" name="AutoShape 5"/>
              <p:cNvCxnSpPr>
                <a:cxnSpLocks noChangeShapeType="1"/>
                <a:stCxn id="54" idx="2"/>
              </p:cNvCxnSpPr>
              <p:nvPr/>
            </p:nvCxnSpPr>
            <p:spPr bwMode="auto">
              <a:xfrm rot="5400000">
                <a:off x="2822178" y="1064022"/>
                <a:ext cx="685800" cy="2672556"/>
              </a:xfrm>
              <a:prstGeom prst="curvedConnector2">
                <a:avLst/>
              </a:prstGeom>
              <a:noFill/>
              <a:ln w="19050">
                <a:solidFill>
                  <a:srgbClr val="C00000"/>
                </a:solidFill>
                <a:round/>
                <a:headEnd/>
                <a:tailEnd type="triangle" w="med" len="med"/>
              </a:ln>
            </p:spPr>
          </p:cxnSp>
          <p:sp>
            <p:nvSpPr>
              <p:cNvPr id="50" name="AutoShape 8"/>
              <p:cNvSpPr>
                <a:spLocks noChangeArrowheads="1"/>
              </p:cNvSpPr>
              <p:nvPr/>
            </p:nvSpPr>
            <p:spPr bwMode="auto">
              <a:xfrm>
                <a:off x="2819400" y="2362200"/>
                <a:ext cx="660400" cy="249237"/>
              </a:xfrm>
              <a:prstGeom prst="roundRect">
                <a:avLst>
                  <a:gd name="adj" fmla="val 16667"/>
                </a:avLst>
              </a:prstGeom>
              <a:noFill/>
              <a:ln w="6350">
                <a:noFill/>
                <a:round/>
                <a:headEnd/>
                <a:tailEnd/>
              </a:ln>
              <a:effectLst/>
            </p:spPr>
            <p:txBody>
              <a:bodyPr vert="horz" wrap="square" lIns="18000" tIns="10800" rIns="1800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Errors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51" name="AutoShape 9"/>
              <p:cNvSpPr>
                <a:spLocks noChangeArrowheads="1"/>
              </p:cNvSpPr>
              <p:nvPr/>
            </p:nvSpPr>
            <p:spPr bwMode="auto">
              <a:xfrm>
                <a:off x="762000" y="2514600"/>
                <a:ext cx="990600" cy="317500"/>
              </a:xfrm>
              <a:prstGeom prst="roundRect">
                <a:avLst>
                  <a:gd name="adj" fmla="val 16667"/>
                </a:avLst>
              </a:prstGeom>
              <a:noFill/>
              <a:ln w="6350">
                <a:noFill/>
                <a:round/>
                <a:headEnd/>
                <a:tailEnd/>
              </a:ln>
              <a:effectLst/>
            </p:spPr>
            <p:txBody>
              <a:bodyPr vert="horz" wrap="square" lIns="18000" tIns="10800" rIns="1800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Response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52" name="AutoShape 11"/>
              <p:cNvCxnSpPr>
                <a:cxnSpLocks noChangeShapeType="1"/>
                <a:stCxn id="55" idx="3"/>
              </p:cNvCxnSpPr>
              <p:nvPr/>
            </p:nvCxnSpPr>
            <p:spPr bwMode="auto">
              <a:xfrm flipH="1">
                <a:off x="1828800" y="1905000"/>
                <a:ext cx="4876800" cy="1143000"/>
              </a:xfrm>
              <a:prstGeom prst="curvedConnector3">
                <a:avLst>
                  <a:gd name="adj1" fmla="val -4688"/>
                </a:avLst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sp>
            <p:nvSpPr>
              <p:cNvPr id="53" name="AutoShape 12"/>
              <p:cNvSpPr>
                <a:spLocks noChangeArrowheads="1"/>
              </p:cNvSpPr>
              <p:nvPr/>
            </p:nvSpPr>
            <p:spPr bwMode="auto">
              <a:xfrm>
                <a:off x="2514600" y="1752600"/>
                <a:ext cx="1066800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Validate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54" name="AutoShape 13"/>
              <p:cNvSpPr>
                <a:spLocks noChangeArrowheads="1"/>
              </p:cNvSpPr>
              <p:nvPr/>
            </p:nvSpPr>
            <p:spPr bwMode="auto">
              <a:xfrm>
                <a:off x="3886200" y="1752600"/>
                <a:ext cx="1230312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Update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55" name="AutoShape 14"/>
              <p:cNvSpPr>
                <a:spLocks noChangeArrowheads="1"/>
              </p:cNvSpPr>
              <p:nvPr/>
            </p:nvSpPr>
            <p:spPr bwMode="auto">
              <a:xfrm>
                <a:off x="5486400" y="1752600"/>
                <a:ext cx="1219200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Send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56" name="AutoShape 15"/>
              <p:cNvCxnSpPr>
                <a:cxnSpLocks noChangeShapeType="1"/>
                <a:stCxn id="53" idx="3"/>
                <a:endCxn id="54" idx="1"/>
              </p:cNvCxnSpPr>
              <p:nvPr/>
            </p:nvCxnSpPr>
            <p:spPr bwMode="auto">
              <a:xfrm>
                <a:off x="3581400" y="1905000"/>
                <a:ext cx="304800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57" name="AutoShape 16"/>
              <p:cNvCxnSpPr>
                <a:cxnSpLocks noChangeShapeType="1"/>
                <a:stCxn id="54" idx="3"/>
                <a:endCxn id="55" idx="1"/>
              </p:cNvCxnSpPr>
              <p:nvPr/>
            </p:nvCxnSpPr>
            <p:spPr bwMode="auto">
              <a:xfrm>
                <a:off x="5116512" y="1905000"/>
                <a:ext cx="369888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58" name="AutoShape 15"/>
              <p:cNvCxnSpPr>
                <a:cxnSpLocks noChangeShapeType="1"/>
                <a:endCxn id="53" idx="1"/>
              </p:cNvCxnSpPr>
              <p:nvPr/>
            </p:nvCxnSpPr>
            <p:spPr bwMode="auto">
              <a:xfrm>
                <a:off x="1828800" y="1905000"/>
                <a:ext cx="685800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59" name="AutoShape 7"/>
              <p:cNvCxnSpPr>
                <a:cxnSpLocks noChangeShapeType="1"/>
                <a:stCxn id="55" idx="2"/>
              </p:cNvCxnSpPr>
              <p:nvPr/>
            </p:nvCxnSpPr>
            <p:spPr bwMode="auto">
              <a:xfrm rot="5400000">
                <a:off x="3543300" y="342900"/>
                <a:ext cx="838200" cy="4267200"/>
              </a:xfrm>
              <a:prstGeom prst="curvedConnector2">
                <a:avLst/>
              </a:prstGeom>
              <a:noFill/>
              <a:ln w="19050">
                <a:solidFill>
                  <a:srgbClr val="C00000"/>
                </a:solidFill>
                <a:round/>
                <a:headEnd/>
                <a:tailEnd type="triangle" w="med" len="med"/>
              </a:ln>
            </p:spPr>
          </p:cxnSp>
        </p:grpSp>
        <p:sp>
          <p:nvSpPr>
            <p:cNvPr id="99" name="AutoShape 12"/>
            <p:cNvSpPr>
              <a:spLocks noChangeArrowheads="1"/>
            </p:cNvSpPr>
            <p:nvPr/>
          </p:nvSpPr>
          <p:spPr bwMode="auto">
            <a:xfrm>
              <a:off x="2514600" y="3657600"/>
              <a:ext cx="4724400" cy="1828800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33000"/>
              </a:srgbClr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Request handling service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06" name="TextBox 105"/>
          <p:cNvSpPr txBox="1"/>
          <p:nvPr/>
        </p:nvSpPr>
        <p:spPr>
          <a:xfrm rot="21540000">
            <a:off x="7393994" y="2510967"/>
            <a:ext cx="1215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  <a:t>Happy path </a:t>
            </a:r>
            <a:r>
              <a:rPr lang="en-GB" sz="1400" smtClean="0">
                <a:solidFill>
                  <a:srgbClr val="C00000"/>
                </a:solidFill>
                <a:latin typeface="Conformity" pitchFamily="2" charset="0"/>
              </a:rPr>
              <a:t>– </a:t>
            </a:r>
            <a:br>
              <a:rPr lang="en-GB" sz="1400" smtClean="0">
                <a:solidFill>
                  <a:srgbClr val="C00000"/>
                </a:solidFill>
                <a:latin typeface="Conformity" pitchFamily="2" charset="0"/>
              </a:rPr>
            </a:br>
            <a:r>
              <a:rPr lang="en-GB" sz="1400" smtClean="0">
                <a:solidFill>
                  <a:srgbClr val="C00000"/>
                </a:solidFill>
                <a:latin typeface="Conformity" pitchFamily="2" charset="0"/>
              </a:rPr>
              <a:t>without </a:t>
            </a:r>
            <a: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  <a:t>errors</a:t>
            </a:r>
            <a:endParaRPr lang="en-GB" sz="14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 rot="21540000">
            <a:off x="7388999" y="4742261"/>
            <a:ext cx="1449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  <a:t>Unhappy path – </a:t>
            </a:r>
            <a:b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</a:br>
            <a: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  <a:t>with errors</a:t>
            </a:r>
            <a:endParaRPr lang="en-GB" sz="14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 flipH="1">
            <a:off x="1905000" y="6248400"/>
            <a:ext cx="38113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  <a:t>Imperative code can return early</a:t>
            </a:r>
            <a:endParaRPr lang="en-GB" sz="1600" dirty="0">
              <a:solidFill>
                <a:srgbClr val="C00000"/>
              </a:solidFill>
              <a:latin typeface="Conformity" pitchFamily="2" charset="0"/>
            </a:endParaRPr>
          </a:p>
        </p:txBody>
      </p:sp>
      <p:cxnSp>
        <p:nvCxnSpPr>
          <p:cNvPr id="61" name="Straight Arrow Connector 60"/>
          <p:cNvCxnSpPr/>
          <p:nvPr/>
        </p:nvCxnSpPr>
        <p:spPr>
          <a:xfrm flipV="1">
            <a:off x="3048000" y="5410200"/>
            <a:ext cx="609600" cy="838200"/>
          </a:xfrm>
          <a:prstGeom prst="straightConnector1">
            <a:avLst/>
          </a:prstGeom>
          <a:noFill/>
          <a:ln w="19050">
            <a:solidFill>
              <a:srgbClr val="C00000"/>
            </a:solidFill>
            <a:round/>
            <a:headEnd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7" grpId="0"/>
      <p:bldP spid="6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flow (functional) design</a:t>
            </a:r>
            <a:endParaRPr lang="en-GB" dirty="0"/>
          </a:p>
        </p:txBody>
      </p:sp>
      <p:grpSp>
        <p:nvGrpSpPr>
          <p:cNvPr id="63" name="Group 62"/>
          <p:cNvGrpSpPr/>
          <p:nvPr/>
        </p:nvGrpSpPr>
        <p:grpSpPr>
          <a:xfrm>
            <a:off x="685800" y="1066800"/>
            <a:ext cx="7620000" cy="457200"/>
            <a:chOff x="762000" y="1676400"/>
            <a:chExt cx="7620000" cy="457200"/>
          </a:xfrm>
        </p:grpSpPr>
        <p:grpSp>
          <p:nvGrpSpPr>
            <p:cNvPr id="38" name="Group 37"/>
            <p:cNvGrpSpPr/>
            <p:nvPr/>
          </p:nvGrpSpPr>
          <p:grpSpPr>
            <a:xfrm>
              <a:off x="1905000" y="1676400"/>
              <a:ext cx="6477000" cy="457200"/>
              <a:chOff x="1905000" y="914400"/>
              <a:chExt cx="6477000" cy="457200"/>
            </a:xfrm>
          </p:grpSpPr>
          <p:sp>
            <p:nvSpPr>
              <p:cNvPr id="39" name="AutoShape 9"/>
              <p:cNvSpPr>
                <a:spLocks noChangeArrowheads="1"/>
              </p:cNvSpPr>
              <p:nvPr/>
            </p:nvSpPr>
            <p:spPr bwMode="auto">
              <a:xfrm>
                <a:off x="7391400" y="990600"/>
                <a:ext cx="990600" cy="317500"/>
              </a:xfrm>
              <a:prstGeom prst="roundRect">
                <a:avLst>
                  <a:gd name="adj" fmla="val 16667"/>
                </a:avLst>
              </a:prstGeom>
              <a:noFill/>
              <a:ln w="6350">
                <a:noFill/>
                <a:round/>
                <a:headEnd/>
                <a:tailEnd/>
              </a:ln>
              <a:effectLst/>
            </p:spPr>
            <p:txBody>
              <a:bodyPr vert="horz" wrap="square" lIns="18000" tIns="10800" rIns="1800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Response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40" name="AutoShape 11"/>
              <p:cNvCxnSpPr>
                <a:cxnSpLocks noChangeShapeType="1"/>
                <a:stCxn id="43" idx="3"/>
              </p:cNvCxnSpPr>
              <p:nvPr/>
            </p:nvCxnSpPr>
            <p:spPr bwMode="auto">
              <a:xfrm>
                <a:off x="6781800" y="1143000"/>
                <a:ext cx="533400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sp>
            <p:nvSpPr>
              <p:cNvPr id="41" name="AutoShape 12"/>
              <p:cNvSpPr>
                <a:spLocks noChangeArrowheads="1"/>
              </p:cNvSpPr>
              <p:nvPr/>
            </p:nvSpPr>
            <p:spPr bwMode="auto">
              <a:xfrm>
                <a:off x="2590800" y="990600"/>
                <a:ext cx="1066800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Validate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42" name="AutoShape 13"/>
              <p:cNvSpPr>
                <a:spLocks noChangeArrowheads="1"/>
              </p:cNvSpPr>
              <p:nvPr/>
            </p:nvSpPr>
            <p:spPr bwMode="auto">
              <a:xfrm>
                <a:off x="3962400" y="990600"/>
                <a:ext cx="1230312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Update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43" name="AutoShape 14"/>
              <p:cNvSpPr>
                <a:spLocks noChangeArrowheads="1"/>
              </p:cNvSpPr>
              <p:nvPr/>
            </p:nvSpPr>
            <p:spPr bwMode="auto">
              <a:xfrm>
                <a:off x="5562600" y="990600"/>
                <a:ext cx="1219200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Send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44" name="AutoShape 15"/>
              <p:cNvCxnSpPr>
                <a:cxnSpLocks noChangeShapeType="1"/>
                <a:stCxn id="41" idx="3"/>
                <a:endCxn id="42" idx="1"/>
              </p:cNvCxnSpPr>
              <p:nvPr/>
            </p:nvCxnSpPr>
            <p:spPr bwMode="auto">
              <a:xfrm>
                <a:off x="3657600" y="1143000"/>
                <a:ext cx="304800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45" name="AutoShape 16"/>
              <p:cNvCxnSpPr>
                <a:cxnSpLocks noChangeShapeType="1"/>
                <a:stCxn id="42" idx="3"/>
                <a:endCxn id="43" idx="1"/>
              </p:cNvCxnSpPr>
              <p:nvPr/>
            </p:nvCxnSpPr>
            <p:spPr bwMode="auto">
              <a:xfrm>
                <a:off x="5192712" y="1143000"/>
                <a:ext cx="369888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46" name="AutoShape 15"/>
              <p:cNvCxnSpPr>
                <a:cxnSpLocks noChangeShapeType="1"/>
                <a:endCxn id="41" idx="1"/>
              </p:cNvCxnSpPr>
              <p:nvPr/>
            </p:nvCxnSpPr>
            <p:spPr bwMode="auto">
              <a:xfrm>
                <a:off x="1905000" y="1143000"/>
                <a:ext cx="685800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sp>
            <p:nvSpPr>
              <p:cNvPr id="62" name="AutoShape 12"/>
              <p:cNvSpPr>
                <a:spLocks noChangeArrowheads="1"/>
              </p:cNvSpPr>
              <p:nvPr/>
            </p:nvSpPr>
            <p:spPr bwMode="auto">
              <a:xfrm>
                <a:off x="2438400" y="914400"/>
                <a:ext cx="4495800" cy="4572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A singl</a:t>
                </a:r>
                <a:r>
                  <a:rPr lang="en-GB" sz="1600" dirty="0" smtClean="0">
                    <a:latin typeface="Calibri" pitchFamily="34" charset="0"/>
                    <a:cs typeface="Arial" pitchFamily="34" charset="0"/>
                  </a:rPr>
                  <a:t>e function representing the use case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60" name="AutoShape 3"/>
            <p:cNvSpPr>
              <a:spLocks noChangeArrowheads="1"/>
            </p:cNvSpPr>
            <p:nvPr/>
          </p:nvSpPr>
          <p:spPr bwMode="auto">
            <a:xfrm>
              <a:off x="762000" y="1752600"/>
              <a:ext cx="1093788" cy="249237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Request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685800" y="2209800"/>
            <a:ext cx="7620000" cy="762000"/>
            <a:chOff x="685800" y="1905000"/>
            <a:chExt cx="7620000" cy="762000"/>
          </a:xfrm>
        </p:grpSpPr>
        <p:sp>
          <p:nvSpPr>
            <p:cNvPr id="100355" name="AutoShape 3"/>
            <p:cNvSpPr>
              <a:spLocks noChangeArrowheads="1"/>
            </p:cNvSpPr>
            <p:nvPr/>
          </p:nvSpPr>
          <p:spPr bwMode="auto">
            <a:xfrm>
              <a:off x="685800" y="2209800"/>
              <a:ext cx="1093788" cy="249237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Request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0361" name="AutoShape 9"/>
            <p:cNvSpPr>
              <a:spLocks noChangeArrowheads="1"/>
            </p:cNvSpPr>
            <p:nvPr/>
          </p:nvSpPr>
          <p:spPr bwMode="auto">
            <a:xfrm>
              <a:off x="7315200" y="2209800"/>
              <a:ext cx="990600" cy="3175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Response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00363" name="AutoShape 11"/>
            <p:cNvCxnSpPr>
              <a:cxnSpLocks noChangeShapeType="1"/>
              <a:stCxn id="100366" idx="3"/>
            </p:cNvCxnSpPr>
            <p:nvPr/>
          </p:nvCxnSpPr>
          <p:spPr bwMode="auto">
            <a:xfrm>
              <a:off x="6705600" y="2362200"/>
              <a:ext cx="5334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sp>
          <p:nvSpPr>
            <p:cNvPr id="100364" name="AutoShape 12"/>
            <p:cNvSpPr>
              <a:spLocks noChangeArrowheads="1"/>
            </p:cNvSpPr>
            <p:nvPr/>
          </p:nvSpPr>
          <p:spPr bwMode="auto">
            <a:xfrm>
              <a:off x="2514600" y="2209800"/>
              <a:ext cx="10668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Validate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0365" name="AutoShape 13"/>
            <p:cNvSpPr>
              <a:spLocks noChangeArrowheads="1"/>
            </p:cNvSpPr>
            <p:nvPr/>
          </p:nvSpPr>
          <p:spPr bwMode="auto">
            <a:xfrm>
              <a:off x="3886200" y="2209800"/>
              <a:ext cx="1230312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Update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0366" name="AutoShape 14"/>
            <p:cNvSpPr>
              <a:spLocks noChangeArrowheads="1"/>
            </p:cNvSpPr>
            <p:nvPr/>
          </p:nvSpPr>
          <p:spPr bwMode="auto">
            <a:xfrm>
              <a:off x="5486400" y="2209800"/>
              <a:ext cx="12192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Send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00367" name="AutoShape 15"/>
            <p:cNvCxnSpPr>
              <a:cxnSpLocks noChangeShapeType="1"/>
              <a:stCxn id="100364" idx="3"/>
              <a:endCxn id="100365" idx="1"/>
            </p:cNvCxnSpPr>
            <p:nvPr/>
          </p:nvCxnSpPr>
          <p:spPr bwMode="auto">
            <a:xfrm>
              <a:off x="3581400" y="2362200"/>
              <a:ext cx="304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100368" name="AutoShape 16"/>
            <p:cNvCxnSpPr>
              <a:cxnSpLocks noChangeShapeType="1"/>
              <a:stCxn id="100365" idx="3"/>
              <a:endCxn id="100366" idx="1"/>
            </p:cNvCxnSpPr>
            <p:nvPr/>
          </p:nvCxnSpPr>
          <p:spPr bwMode="auto">
            <a:xfrm>
              <a:off x="5116512" y="2362200"/>
              <a:ext cx="369888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21" name="AutoShape 15"/>
            <p:cNvCxnSpPr>
              <a:cxnSpLocks noChangeShapeType="1"/>
              <a:endCxn id="100364" idx="1"/>
            </p:cNvCxnSpPr>
            <p:nvPr/>
          </p:nvCxnSpPr>
          <p:spPr bwMode="auto">
            <a:xfrm>
              <a:off x="1828800" y="2362200"/>
              <a:ext cx="685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sp>
          <p:nvSpPr>
            <p:cNvPr id="66" name="AutoShape 12"/>
            <p:cNvSpPr>
              <a:spLocks noChangeArrowheads="1"/>
            </p:cNvSpPr>
            <p:nvPr/>
          </p:nvSpPr>
          <p:spPr bwMode="auto">
            <a:xfrm>
              <a:off x="2362200" y="1905000"/>
              <a:ext cx="4495800" cy="762000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30000"/>
              </a:srgbClr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A singl</a:t>
              </a:r>
              <a:r>
                <a:rPr lang="en-GB" sz="1600" dirty="0" smtClean="0">
                  <a:latin typeface="Calibri" pitchFamily="34" charset="0"/>
                  <a:cs typeface="Arial" pitchFamily="34" charset="0"/>
                </a:rPr>
                <a:t>e function representing the use case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09600" y="3733800"/>
            <a:ext cx="7696200" cy="1600200"/>
            <a:chOff x="609600" y="3733800"/>
            <a:chExt cx="7696200" cy="1600200"/>
          </a:xfrm>
        </p:grpSpPr>
        <p:grpSp>
          <p:nvGrpSpPr>
            <p:cNvPr id="65" name="Group 64"/>
            <p:cNvGrpSpPr/>
            <p:nvPr/>
          </p:nvGrpSpPr>
          <p:grpSpPr>
            <a:xfrm>
              <a:off x="609600" y="4038600"/>
              <a:ext cx="7696200" cy="1143000"/>
              <a:chOff x="685800" y="3048000"/>
              <a:chExt cx="7696200" cy="1143000"/>
            </a:xfrm>
          </p:grpSpPr>
          <p:sp>
            <p:nvSpPr>
              <p:cNvPr id="47" name="AutoShape 3"/>
              <p:cNvSpPr>
                <a:spLocks noChangeArrowheads="1"/>
              </p:cNvSpPr>
              <p:nvPr/>
            </p:nvSpPr>
            <p:spPr bwMode="auto">
              <a:xfrm>
                <a:off x="685800" y="3124200"/>
                <a:ext cx="1093788" cy="249237"/>
              </a:xfrm>
              <a:prstGeom prst="roundRect">
                <a:avLst>
                  <a:gd name="adj" fmla="val 16667"/>
                </a:avLst>
              </a:prstGeom>
              <a:noFill/>
              <a:ln w="6350">
                <a:noFill/>
                <a:round/>
                <a:headEnd/>
                <a:tailEnd/>
              </a:ln>
              <a:effectLst/>
            </p:spPr>
            <p:txBody>
              <a:bodyPr vert="horz" wrap="square" lIns="18000" tIns="10800" rIns="1800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Request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48" name="AutoShape 4"/>
              <p:cNvCxnSpPr>
                <a:cxnSpLocks noChangeShapeType="1"/>
                <a:stCxn id="53" idx="2"/>
              </p:cNvCxnSpPr>
              <p:nvPr/>
            </p:nvCxnSpPr>
            <p:spPr bwMode="auto">
              <a:xfrm rot="16200000" flipH="1">
                <a:off x="4838700" y="1638300"/>
                <a:ext cx="685800" cy="4267200"/>
              </a:xfrm>
              <a:prstGeom prst="curvedConnector2">
                <a:avLst/>
              </a:prstGeom>
              <a:noFill/>
              <a:ln w="19050">
                <a:solidFill>
                  <a:srgbClr val="C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49" name="AutoShape 5"/>
              <p:cNvCxnSpPr>
                <a:cxnSpLocks noChangeShapeType="1"/>
                <a:stCxn id="54" idx="2"/>
              </p:cNvCxnSpPr>
              <p:nvPr/>
            </p:nvCxnSpPr>
            <p:spPr bwMode="auto">
              <a:xfrm rot="16200000" flipH="1">
                <a:off x="5641578" y="2288778"/>
                <a:ext cx="533400" cy="2813844"/>
              </a:xfrm>
              <a:prstGeom prst="curvedConnector2">
                <a:avLst/>
              </a:prstGeom>
              <a:noFill/>
              <a:ln w="19050">
                <a:solidFill>
                  <a:srgbClr val="C00000"/>
                </a:solidFill>
                <a:round/>
                <a:headEnd/>
                <a:tailEnd type="triangle" w="med" len="med"/>
              </a:ln>
            </p:spPr>
          </p:cxnSp>
          <p:sp>
            <p:nvSpPr>
              <p:cNvPr id="50" name="AutoShape 8"/>
              <p:cNvSpPr>
                <a:spLocks noChangeArrowheads="1"/>
              </p:cNvSpPr>
              <p:nvPr/>
            </p:nvSpPr>
            <p:spPr bwMode="auto">
              <a:xfrm>
                <a:off x="5029200" y="3429000"/>
                <a:ext cx="660400" cy="249237"/>
              </a:xfrm>
              <a:prstGeom prst="roundRect">
                <a:avLst>
                  <a:gd name="adj" fmla="val 16667"/>
                </a:avLst>
              </a:prstGeom>
              <a:noFill/>
              <a:ln w="6350">
                <a:noFill/>
                <a:round/>
                <a:headEnd/>
                <a:tailEnd/>
              </a:ln>
              <a:effectLst/>
            </p:spPr>
            <p:txBody>
              <a:bodyPr vert="horz" wrap="square" lIns="18000" tIns="10800" rIns="1800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Errors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51" name="AutoShape 9"/>
              <p:cNvSpPr>
                <a:spLocks noChangeArrowheads="1"/>
              </p:cNvSpPr>
              <p:nvPr/>
            </p:nvSpPr>
            <p:spPr bwMode="auto">
              <a:xfrm>
                <a:off x="7391400" y="3048000"/>
                <a:ext cx="990600" cy="609600"/>
              </a:xfrm>
              <a:prstGeom prst="roundRect">
                <a:avLst>
                  <a:gd name="adj" fmla="val 16667"/>
                </a:avLst>
              </a:prstGeom>
              <a:noFill/>
              <a:ln w="6350">
                <a:noFill/>
                <a:round/>
                <a:headEnd/>
                <a:tailEnd/>
              </a:ln>
              <a:effectLst/>
            </p:spPr>
            <p:txBody>
              <a:bodyPr vert="horz" wrap="square" lIns="18000" tIns="10800" rIns="1800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Success</a:t>
                </a:r>
                <a:r>
                  <a:rPr kumimoji="0" lang="en-GB" sz="1600" b="0" i="0" u="none" strike="noStrike" cap="none" normalizeH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 </a:t>
                </a: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Response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52" name="AutoShape 11"/>
              <p:cNvCxnSpPr>
                <a:cxnSpLocks noChangeShapeType="1"/>
                <a:stCxn id="55" idx="3"/>
              </p:cNvCxnSpPr>
              <p:nvPr/>
            </p:nvCxnSpPr>
            <p:spPr bwMode="auto">
              <a:xfrm>
                <a:off x="6705600" y="3276600"/>
                <a:ext cx="609600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sp>
            <p:nvSpPr>
              <p:cNvPr id="53" name="AutoShape 12"/>
              <p:cNvSpPr>
                <a:spLocks noChangeArrowheads="1"/>
              </p:cNvSpPr>
              <p:nvPr/>
            </p:nvSpPr>
            <p:spPr bwMode="auto">
              <a:xfrm>
                <a:off x="2514600" y="3124200"/>
                <a:ext cx="1066800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Validate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54" name="AutoShape 13"/>
              <p:cNvSpPr>
                <a:spLocks noChangeArrowheads="1"/>
              </p:cNvSpPr>
              <p:nvPr/>
            </p:nvSpPr>
            <p:spPr bwMode="auto">
              <a:xfrm>
                <a:off x="3886200" y="3124200"/>
                <a:ext cx="1230312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Update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55" name="AutoShape 14"/>
              <p:cNvSpPr>
                <a:spLocks noChangeArrowheads="1"/>
              </p:cNvSpPr>
              <p:nvPr/>
            </p:nvSpPr>
            <p:spPr bwMode="auto">
              <a:xfrm>
                <a:off x="5486400" y="3124200"/>
                <a:ext cx="1219200" cy="304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vert="horz" wrap="square" lIns="91440" tIns="10800" rIns="9144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Send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56" name="AutoShape 15"/>
              <p:cNvCxnSpPr>
                <a:cxnSpLocks noChangeShapeType="1"/>
                <a:stCxn id="53" idx="3"/>
                <a:endCxn id="54" idx="1"/>
              </p:cNvCxnSpPr>
              <p:nvPr/>
            </p:nvCxnSpPr>
            <p:spPr bwMode="auto">
              <a:xfrm>
                <a:off x="3581400" y="3276600"/>
                <a:ext cx="304800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57" name="AutoShape 16"/>
              <p:cNvCxnSpPr>
                <a:cxnSpLocks noChangeShapeType="1"/>
                <a:stCxn id="54" idx="3"/>
                <a:endCxn id="55" idx="1"/>
              </p:cNvCxnSpPr>
              <p:nvPr/>
            </p:nvCxnSpPr>
            <p:spPr bwMode="auto">
              <a:xfrm>
                <a:off x="5116512" y="3276600"/>
                <a:ext cx="369888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58" name="AutoShape 15"/>
              <p:cNvCxnSpPr>
                <a:cxnSpLocks noChangeShapeType="1"/>
                <a:endCxn id="53" idx="1"/>
              </p:cNvCxnSpPr>
              <p:nvPr/>
            </p:nvCxnSpPr>
            <p:spPr bwMode="auto">
              <a:xfrm>
                <a:off x="1828800" y="3276600"/>
                <a:ext cx="685800" cy="0"/>
              </a:xfrm>
              <a:prstGeom prst="straightConnector1">
                <a:avLst/>
              </a:prstGeom>
              <a:noFill/>
              <a:ln w="19050">
                <a:solidFill>
                  <a:srgbClr val="00B05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59" name="AutoShape 7"/>
              <p:cNvCxnSpPr>
                <a:cxnSpLocks noChangeShapeType="1"/>
                <a:stCxn id="55" idx="2"/>
              </p:cNvCxnSpPr>
              <p:nvPr/>
            </p:nvCxnSpPr>
            <p:spPr bwMode="auto">
              <a:xfrm rot="16200000" flipH="1">
                <a:off x="6515100" y="3009900"/>
                <a:ext cx="381000" cy="1219200"/>
              </a:xfrm>
              <a:prstGeom prst="curvedConnector2">
                <a:avLst/>
              </a:prstGeom>
              <a:noFill/>
              <a:ln w="19050">
                <a:solidFill>
                  <a:srgbClr val="C00000"/>
                </a:solidFill>
                <a:round/>
                <a:headEnd/>
                <a:tailEnd type="triangle" w="med" len="med"/>
              </a:ln>
            </p:spPr>
          </p:cxnSp>
          <p:sp>
            <p:nvSpPr>
              <p:cNvPr id="36" name="AutoShape 9"/>
              <p:cNvSpPr>
                <a:spLocks noChangeArrowheads="1"/>
              </p:cNvSpPr>
              <p:nvPr/>
            </p:nvSpPr>
            <p:spPr bwMode="auto">
              <a:xfrm>
                <a:off x="7391400" y="3657600"/>
                <a:ext cx="990600" cy="533400"/>
              </a:xfrm>
              <a:prstGeom prst="roundRect">
                <a:avLst>
                  <a:gd name="adj" fmla="val 16667"/>
                </a:avLst>
              </a:prstGeom>
              <a:noFill/>
              <a:ln w="6350">
                <a:noFill/>
                <a:round/>
                <a:headEnd/>
                <a:tailEnd/>
              </a:ln>
              <a:effectLst/>
            </p:spPr>
            <p:txBody>
              <a:bodyPr vert="horz" wrap="square" lIns="18000" tIns="10800" rIns="18000" bIns="108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6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cs typeface="Arial" pitchFamily="34" charset="0"/>
                  </a:rPr>
                  <a:t>Error Response</a:t>
                </a:r>
                <a:endPara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68" name="AutoShape 12"/>
            <p:cNvSpPr>
              <a:spLocks noChangeArrowheads="1"/>
            </p:cNvSpPr>
            <p:nvPr/>
          </p:nvSpPr>
          <p:spPr bwMode="auto">
            <a:xfrm>
              <a:off x="2286000" y="3733800"/>
              <a:ext cx="4495800" cy="1600200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30000"/>
              </a:srgbClr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A singl</a:t>
              </a:r>
              <a:r>
                <a:rPr lang="en-GB" sz="1600" dirty="0" smtClean="0">
                  <a:latin typeface="Calibri" pitchFamily="34" charset="0"/>
                  <a:cs typeface="Arial" pitchFamily="34" charset="0"/>
                </a:rPr>
                <a:t>e function representing the use case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 rot="21540000">
            <a:off x="6928208" y="5399348"/>
            <a:ext cx="2207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Q: How can a function have more than one output?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 flipH="1">
            <a:off x="1981200" y="5943600"/>
            <a:ext cx="381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Q: How can you bypass downstream functions when an error happens?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cxnSp>
        <p:nvCxnSpPr>
          <p:cNvPr id="73" name="Straight Arrow Connector 72"/>
          <p:cNvCxnSpPr/>
          <p:nvPr/>
        </p:nvCxnSpPr>
        <p:spPr>
          <a:xfrm flipV="1">
            <a:off x="3962400" y="5257800"/>
            <a:ext cx="457200" cy="609600"/>
          </a:xfrm>
          <a:prstGeom prst="straightConnector1">
            <a:avLst/>
          </a:prstGeom>
          <a:noFill/>
          <a:ln w="19050">
            <a:solidFill>
              <a:srgbClr val="C00000"/>
            </a:solidFill>
            <a:round/>
            <a:headEnd/>
            <a:tailEnd type="triangle" w="med" len="med"/>
          </a:ln>
        </p:spPr>
      </p:cxnSp>
      <p:sp>
        <p:nvSpPr>
          <p:cNvPr id="74" name="TextBox 73"/>
          <p:cNvSpPr txBox="1"/>
          <p:nvPr/>
        </p:nvSpPr>
        <p:spPr>
          <a:xfrm rot="21540000">
            <a:off x="7167243" y="2909505"/>
            <a:ext cx="1598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  <a:t>Happy path –</a:t>
            </a:r>
            <a:b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</a:br>
            <a:r>
              <a:rPr lang="en-GB" sz="1400" dirty="0" smtClean="0">
                <a:solidFill>
                  <a:srgbClr val="C00000"/>
                </a:solidFill>
                <a:latin typeface="Conformity" pitchFamily="2" charset="0"/>
              </a:rPr>
              <a:t>without errors</a:t>
            </a:r>
            <a:endParaRPr lang="en-GB" sz="14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1" grpId="0"/>
      <p:bldP spid="7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1066800"/>
            <a:ext cx="75600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"[Exception handling] takes simple, reproducible and </a:t>
            </a:r>
            <a:r>
              <a:rPr lang="en-GB" sz="2400" dirty="0" smtClean="0">
                <a:solidFill>
                  <a:srgbClr val="C00000"/>
                </a:solidFill>
              </a:rPr>
              <a:t>easy to diagnose </a:t>
            </a:r>
            <a:r>
              <a:rPr lang="en-GB" sz="2400" dirty="0" smtClean="0"/>
              <a:t>failures and turns them into </a:t>
            </a:r>
            <a:r>
              <a:rPr lang="en-GB" sz="2400" dirty="0" smtClean="0">
                <a:solidFill>
                  <a:srgbClr val="C00000"/>
                </a:solidFill>
              </a:rPr>
              <a:t>hard-to-debug </a:t>
            </a:r>
            <a:r>
              <a:rPr lang="en-GB" sz="2400" dirty="0" smtClean="0"/>
              <a:t>subtle corruptions"</a:t>
            </a:r>
          </a:p>
          <a:p>
            <a:endParaRPr lang="en-GB" sz="2400" dirty="0" smtClean="0"/>
          </a:p>
          <a:p>
            <a:r>
              <a:rPr lang="en-GB" i="1" dirty="0" smtClean="0"/>
              <a:t>-- Larry </a:t>
            </a:r>
            <a:r>
              <a:rPr lang="en-GB" i="1" dirty="0" err="1" smtClean="0"/>
              <a:t>Osterman</a:t>
            </a:r>
            <a:endParaRPr lang="en-GB" i="1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431600" y="3276600"/>
            <a:ext cx="72552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"It's </a:t>
            </a:r>
            <a:r>
              <a:rPr lang="en-GB" sz="2400" dirty="0" smtClean="0">
                <a:solidFill>
                  <a:srgbClr val="C00000"/>
                </a:solidFill>
              </a:rPr>
              <a:t>impossible</a:t>
            </a:r>
            <a:r>
              <a:rPr lang="en-GB" sz="2400" dirty="0" smtClean="0"/>
              <a:t> to write </a:t>
            </a:r>
            <a:r>
              <a:rPr lang="en-GB" sz="2400" dirty="0" smtClean="0">
                <a:solidFill>
                  <a:srgbClr val="C00000"/>
                </a:solidFill>
              </a:rPr>
              <a:t>reliable software </a:t>
            </a:r>
            <a:r>
              <a:rPr lang="en-GB" sz="2400" dirty="0" smtClean="0"/>
              <a:t>that uses exceptions for error propagation.</a:t>
            </a:r>
          </a:p>
          <a:p>
            <a:endParaRPr lang="en-GB" sz="2400" dirty="0" smtClean="0"/>
          </a:p>
          <a:p>
            <a:r>
              <a:rPr lang="en-GB" sz="2400" dirty="0" smtClean="0"/>
              <a:t>Exceptions only really work reliably when nobody catches them."</a:t>
            </a:r>
          </a:p>
          <a:p>
            <a:endParaRPr lang="en-GB" sz="2400" dirty="0" smtClean="0"/>
          </a:p>
          <a:p>
            <a:r>
              <a:rPr lang="en-GB" i="1" dirty="0" smtClean="0"/>
              <a:t>-- Michael Grier</a:t>
            </a:r>
          </a:p>
          <a:p>
            <a:endParaRPr lang="en-GB" sz="2400" dirty="0" smtClean="0"/>
          </a:p>
          <a:p>
            <a:pPr algn="r"/>
            <a:r>
              <a:rPr lang="en-GB" sz="1400" dirty="0" smtClean="0"/>
              <a:t>Both quotes from http://blogs.msdn.com/b/larryosterman/archive/2004/09/10/228068.aspx</a:t>
            </a:r>
            <a:endParaRPr lang="en-GB" sz="1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about using exceptions?</a:t>
            </a:r>
            <a:endParaRPr lang="en-GB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/>
          <p:cNvSpPr/>
          <p:nvPr/>
        </p:nvSpPr>
        <p:spPr>
          <a:xfrm>
            <a:off x="6324600" y="1676400"/>
            <a:ext cx="990600" cy="457200"/>
          </a:xfrm>
          <a:prstGeom prst="roundRect">
            <a:avLst/>
          </a:prstGeom>
          <a:solidFill>
            <a:srgbClr val="FFFF99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Functional design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066800" y="2649745"/>
            <a:ext cx="746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How can a function have more than one output?</a:t>
            </a:r>
            <a:endParaRPr lang="en-GB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1143000" y="3487945"/>
            <a:ext cx="3733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type Result =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Success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ValidationError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UpdateError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SmtpError</a:t>
            </a:r>
            <a:endParaRPr lang="en-GB" sz="24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 rot="21540000">
            <a:off x="3737440" y="5818440"/>
            <a:ext cx="5103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But maybe too specific for this case?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21540000">
            <a:off x="3737660" y="5412169"/>
            <a:ext cx="2207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I love sum types!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609600" y="838200"/>
            <a:ext cx="7696200" cy="1295400"/>
            <a:chOff x="609600" y="3733800"/>
            <a:chExt cx="7696200" cy="1295400"/>
          </a:xfrm>
        </p:grpSpPr>
        <p:sp>
          <p:nvSpPr>
            <p:cNvPr id="59" name="AutoShape 3"/>
            <p:cNvSpPr>
              <a:spLocks noChangeArrowheads="1"/>
            </p:cNvSpPr>
            <p:nvPr/>
          </p:nvSpPr>
          <p:spPr bwMode="auto">
            <a:xfrm>
              <a:off x="609600" y="4114800"/>
              <a:ext cx="1093788" cy="249237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Request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60" name="AutoShape 4"/>
            <p:cNvCxnSpPr>
              <a:cxnSpLocks noChangeShapeType="1"/>
              <a:stCxn id="65" idx="2"/>
            </p:cNvCxnSpPr>
            <p:nvPr/>
          </p:nvCxnSpPr>
          <p:spPr bwMode="auto">
            <a:xfrm rot="16200000" flipH="1">
              <a:off x="4876800" y="2514600"/>
              <a:ext cx="457200" cy="4267200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cxnSp>
          <p:nvCxnSpPr>
            <p:cNvPr id="61" name="AutoShape 5"/>
            <p:cNvCxnSpPr>
              <a:cxnSpLocks noChangeShapeType="1"/>
              <a:stCxn id="66" idx="2"/>
            </p:cNvCxnSpPr>
            <p:nvPr/>
          </p:nvCxnSpPr>
          <p:spPr bwMode="auto">
            <a:xfrm rot="16200000" flipH="1">
              <a:off x="5641578" y="3203178"/>
              <a:ext cx="381000" cy="2813844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sp>
          <p:nvSpPr>
            <p:cNvPr id="62" name="AutoShape 8"/>
            <p:cNvSpPr>
              <a:spLocks noChangeArrowheads="1"/>
            </p:cNvSpPr>
            <p:nvPr/>
          </p:nvSpPr>
          <p:spPr bwMode="auto">
            <a:xfrm>
              <a:off x="5410200" y="4419600"/>
              <a:ext cx="660400" cy="249237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Errors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3" name="AutoShape 9"/>
            <p:cNvSpPr>
              <a:spLocks noChangeArrowheads="1"/>
            </p:cNvSpPr>
            <p:nvPr/>
          </p:nvSpPr>
          <p:spPr bwMode="auto">
            <a:xfrm>
              <a:off x="7315200" y="4114800"/>
              <a:ext cx="990600" cy="3810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Success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64" name="AutoShape 11"/>
            <p:cNvCxnSpPr>
              <a:cxnSpLocks noChangeShapeType="1"/>
              <a:stCxn id="67" idx="3"/>
            </p:cNvCxnSpPr>
            <p:nvPr/>
          </p:nvCxnSpPr>
          <p:spPr bwMode="auto">
            <a:xfrm>
              <a:off x="6629400" y="4267200"/>
              <a:ext cx="6096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sp>
          <p:nvSpPr>
            <p:cNvPr id="65" name="AutoShape 12"/>
            <p:cNvSpPr>
              <a:spLocks noChangeArrowheads="1"/>
            </p:cNvSpPr>
            <p:nvPr/>
          </p:nvSpPr>
          <p:spPr bwMode="auto">
            <a:xfrm>
              <a:off x="2438400" y="4114800"/>
              <a:ext cx="10668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Validate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6" name="AutoShape 13"/>
            <p:cNvSpPr>
              <a:spLocks noChangeArrowheads="1"/>
            </p:cNvSpPr>
            <p:nvPr/>
          </p:nvSpPr>
          <p:spPr bwMode="auto">
            <a:xfrm>
              <a:off x="3810000" y="4114800"/>
              <a:ext cx="1230312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Update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7" name="AutoShape 14"/>
            <p:cNvSpPr>
              <a:spLocks noChangeArrowheads="1"/>
            </p:cNvSpPr>
            <p:nvPr/>
          </p:nvSpPr>
          <p:spPr bwMode="auto">
            <a:xfrm>
              <a:off x="5410200" y="4114800"/>
              <a:ext cx="12192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Send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68" name="AutoShape 15"/>
            <p:cNvCxnSpPr>
              <a:cxnSpLocks noChangeShapeType="1"/>
              <a:stCxn id="65" idx="3"/>
              <a:endCxn id="66" idx="1"/>
            </p:cNvCxnSpPr>
            <p:nvPr/>
          </p:nvCxnSpPr>
          <p:spPr bwMode="auto">
            <a:xfrm>
              <a:off x="3505200" y="4267200"/>
              <a:ext cx="304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69" name="AutoShape 16"/>
            <p:cNvCxnSpPr>
              <a:cxnSpLocks noChangeShapeType="1"/>
              <a:stCxn id="66" idx="3"/>
              <a:endCxn id="67" idx="1"/>
            </p:cNvCxnSpPr>
            <p:nvPr/>
          </p:nvCxnSpPr>
          <p:spPr bwMode="auto">
            <a:xfrm>
              <a:off x="5040312" y="4267200"/>
              <a:ext cx="369888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70" name="AutoShape 15"/>
            <p:cNvCxnSpPr>
              <a:cxnSpLocks noChangeShapeType="1"/>
              <a:endCxn id="65" idx="1"/>
            </p:cNvCxnSpPr>
            <p:nvPr/>
          </p:nvCxnSpPr>
          <p:spPr bwMode="auto">
            <a:xfrm>
              <a:off x="1752600" y="4267200"/>
              <a:ext cx="685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71" name="AutoShape 7"/>
            <p:cNvCxnSpPr>
              <a:cxnSpLocks noChangeShapeType="1"/>
              <a:stCxn id="67" idx="2"/>
            </p:cNvCxnSpPr>
            <p:nvPr/>
          </p:nvCxnSpPr>
          <p:spPr bwMode="auto">
            <a:xfrm rot="16200000" flipH="1">
              <a:off x="6477000" y="3962400"/>
              <a:ext cx="304800" cy="1219200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sp>
          <p:nvSpPr>
            <p:cNvPr id="72" name="AutoShape 9"/>
            <p:cNvSpPr>
              <a:spLocks noChangeArrowheads="1"/>
            </p:cNvSpPr>
            <p:nvPr/>
          </p:nvSpPr>
          <p:spPr bwMode="auto">
            <a:xfrm>
              <a:off x="7315200" y="4648200"/>
              <a:ext cx="990600" cy="3048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Failure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73" name="AutoShape 12"/>
            <p:cNvSpPr>
              <a:spLocks noChangeArrowheads="1"/>
            </p:cNvSpPr>
            <p:nvPr/>
          </p:nvSpPr>
          <p:spPr bwMode="auto">
            <a:xfrm>
              <a:off x="2286000" y="3733800"/>
              <a:ext cx="4495800" cy="1295400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30000"/>
              </a:srgbClr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A singl</a:t>
              </a:r>
              <a:r>
                <a:rPr lang="en-GB" sz="1600" dirty="0" smtClean="0">
                  <a:latin typeface="Calibri" pitchFamily="34" charset="0"/>
                  <a:cs typeface="Arial" pitchFamily="34" charset="0"/>
                </a:rPr>
                <a:t>e function representing the use case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4" grpId="0"/>
      <p:bldP spid="5" grpId="0"/>
      <p:bldP spid="6" grpId="0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Functional design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066800" y="2649745"/>
            <a:ext cx="746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How can a function have more than one output?</a:t>
            </a:r>
            <a:endParaRPr lang="en-GB" sz="2800" dirty="0"/>
          </a:p>
        </p:txBody>
      </p:sp>
      <p:sp>
        <p:nvSpPr>
          <p:cNvPr id="25" name="TextBox 24"/>
          <p:cNvSpPr txBox="1"/>
          <p:nvPr/>
        </p:nvSpPr>
        <p:spPr>
          <a:xfrm>
            <a:off x="1143000" y="3499942"/>
            <a:ext cx="571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type Result =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Success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Failure</a:t>
            </a:r>
          </a:p>
        </p:txBody>
      </p:sp>
      <p:sp>
        <p:nvSpPr>
          <p:cNvPr id="26" name="TextBox 25"/>
          <p:cNvSpPr txBox="1"/>
          <p:nvPr/>
        </p:nvSpPr>
        <p:spPr>
          <a:xfrm rot="21540000">
            <a:off x="3356492" y="5367238"/>
            <a:ext cx="4415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Much more generic – but no data!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6324600" y="1676400"/>
            <a:ext cx="990600" cy="457200"/>
          </a:xfrm>
          <a:prstGeom prst="roundRect">
            <a:avLst/>
          </a:prstGeom>
          <a:solidFill>
            <a:srgbClr val="FFFF99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9" name="Group 28"/>
          <p:cNvGrpSpPr/>
          <p:nvPr/>
        </p:nvGrpSpPr>
        <p:grpSpPr>
          <a:xfrm>
            <a:off x="609600" y="838200"/>
            <a:ext cx="7696200" cy="1295400"/>
            <a:chOff x="609600" y="3733800"/>
            <a:chExt cx="7696200" cy="1295400"/>
          </a:xfrm>
        </p:grpSpPr>
        <p:sp>
          <p:nvSpPr>
            <p:cNvPr id="30" name="AutoShape 3"/>
            <p:cNvSpPr>
              <a:spLocks noChangeArrowheads="1"/>
            </p:cNvSpPr>
            <p:nvPr/>
          </p:nvSpPr>
          <p:spPr bwMode="auto">
            <a:xfrm>
              <a:off x="609600" y="4114800"/>
              <a:ext cx="1093788" cy="249237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Request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31" name="AutoShape 4"/>
            <p:cNvCxnSpPr>
              <a:cxnSpLocks noChangeShapeType="1"/>
              <a:stCxn id="36" idx="2"/>
            </p:cNvCxnSpPr>
            <p:nvPr/>
          </p:nvCxnSpPr>
          <p:spPr bwMode="auto">
            <a:xfrm rot="16200000" flipH="1">
              <a:off x="4914900" y="2476500"/>
              <a:ext cx="381000" cy="4267200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cxnSp>
          <p:nvCxnSpPr>
            <p:cNvPr id="32" name="AutoShape 5"/>
            <p:cNvCxnSpPr>
              <a:cxnSpLocks noChangeShapeType="1"/>
              <a:stCxn id="37" idx="2"/>
            </p:cNvCxnSpPr>
            <p:nvPr/>
          </p:nvCxnSpPr>
          <p:spPr bwMode="auto">
            <a:xfrm rot="16200000" flipH="1">
              <a:off x="5641578" y="3203178"/>
              <a:ext cx="381000" cy="2813844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sp>
          <p:nvSpPr>
            <p:cNvPr id="33" name="AutoShape 8"/>
            <p:cNvSpPr>
              <a:spLocks noChangeArrowheads="1"/>
            </p:cNvSpPr>
            <p:nvPr/>
          </p:nvSpPr>
          <p:spPr bwMode="auto">
            <a:xfrm>
              <a:off x="5410200" y="4419600"/>
              <a:ext cx="660400" cy="249237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Errors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4" name="AutoShape 9"/>
            <p:cNvSpPr>
              <a:spLocks noChangeArrowheads="1"/>
            </p:cNvSpPr>
            <p:nvPr/>
          </p:nvSpPr>
          <p:spPr bwMode="auto">
            <a:xfrm>
              <a:off x="7315200" y="4114800"/>
              <a:ext cx="990600" cy="3810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Success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35" name="AutoShape 11"/>
            <p:cNvCxnSpPr>
              <a:cxnSpLocks noChangeShapeType="1"/>
              <a:stCxn id="38" idx="3"/>
            </p:cNvCxnSpPr>
            <p:nvPr/>
          </p:nvCxnSpPr>
          <p:spPr bwMode="auto">
            <a:xfrm>
              <a:off x="6629400" y="4267200"/>
              <a:ext cx="6096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sp>
          <p:nvSpPr>
            <p:cNvPr id="36" name="AutoShape 12"/>
            <p:cNvSpPr>
              <a:spLocks noChangeArrowheads="1"/>
            </p:cNvSpPr>
            <p:nvPr/>
          </p:nvSpPr>
          <p:spPr bwMode="auto">
            <a:xfrm>
              <a:off x="2438400" y="4114800"/>
              <a:ext cx="10668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Validate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7" name="AutoShape 13"/>
            <p:cNvSpPr>
              <a:spLocks noChangeArrowheads="1"/>
            </p:cNvSpPr>
            <p:nvPr/>
          </p:nvSpPr>
          <p:spPr bwMode="auto">
            <a:xfrm>
              <a:off x="3810000" y="4114800"/>
              <a:ext cx="1230312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Update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" name="AutoShape 14"/>
            <p:cNvSpPr>
              <a:spLocks noChangeArrowheads="1"/>
            </p:cNvSpPr>
            <p:nvPr/>
          </p:nvSpPr>
          <p:spPr bwMode="auto">
            <a:xfrm>
              <a:off x="5410200" y="4114800"/>
              <a:ext cx="12192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Send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39" name="AutoShape 15"/>
            <p:cNvCxnSpPr>
              <a:cxnSpLocks noChangeShapeType="1"/>
              <a:stCxn id="36" idx="3"/>
              <a:endCxn id="37" idx="1"/>
            </p:cNvCxnSpPr>
            <p:nvPr/>
          </p:nvCxnSpPr>
          <p:spPr bwMode="auto">
            <a:xfrm>
              <a:off x="3505200" y="4267200"/>
              <a:ext cx="304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40" name="AutoShape 16"/>
            <p:cNvCxnSpPr>
              <a:cxnSpLocks noChangeShapeType="1"/>
              <a:stCxn id="37" idx="3"/>
              <a:endCxn id="38" idx="1"/>
            </p:cNvCxnSpPr>
            <p:nvPr/>
          </p:nvCxnSpPr>
          <p:spPr bwMode="auto">
            <a:xfrm>
              <a:off x="5040312" y="4267200"/>
              <a:ext cx="369888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41" name="AutoShape 15"/>
            <p:cNvCxnSpPr>
              <a:cxnSpLocks noChangeShapeType="1"/>
              <a:endCxn id="36" idx="1"/>
            </p:cNvCxnSpPr>
            <p:nvPr/>
          </p:nvCxnSpPr>
          <p:spPr bwMode="auto">
            <a:xfrm>
              <a:off x="1752600" y="4267200"/>
              <a:ext cx="685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42" name="AutoShape 7"/>
            <p:cNvCxnSpPr>
              <a:cxnSpLocks noChangeShapeType="1"/>
              <a:stCxn id="38" idx="2"/>
            </p:cNvCxnSpPr>
            <p:nvPr/>
          </p:nvCxnSpPr>
          <p:spPr bwMode="auto">
            <a:xfrm rot="16200000" flipH="1">
              <a:off x="6438900" y="4000500"/>
              <a:ext cx="381000" cy="1219200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sp>
          <p:nvSpPr>
            <p:cNvPr id="43" name="AutoShape 9"/>
            <p:cNvSpPr>
              <a:spLocks noChangeArrowheads="1"/>
            </p:cNvSpPr>
            <p:nvPr/>
          </p:nvSpPr>
          <p:spPr bwMode="auto">
            <a:xfrm>
              <a:off x="7315200" y="4648200"/>
              <a:ext cx="990600" cy="3048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Failure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4" name="AutoShape 12"/>
            <p:cNvSpPr>
              <a:spLocks noChangeArrowheads="1"/>
            </p:cNvSpPr>
            <p:nvPr/>
          </p:nvSpPr>
          <p:spPr bwMode="auto">
            <a:xfrm>
              <a:off x="2286000" y="3733800"/>
              <a:ext cx="4495800" cy="1295400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30000"/>
              </a:srgbClr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A singl</a:t>
              </a:r>
              <a:r>
                <a:rPr lang="en-GB" sz="1600" dirty="0" smtClean="0">
                  <a:latin typeface="Calibri" pitchFamily="34" charset="0"/>
                  <a:cs typeface="Arial" pitchFamily="34" charset="0"/>
                </a:rPr>
                <a:t>e function representing the use case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Functional design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066800" y="2649745"/>
            <a:ext cx="746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How can a function have more than one output?</a:t>
            </a:r>
            <a:endParaRPr lang="en-GB" sz="2800" dirty="0"/>
          </a:p>
        </p:txBody>
      </p:sp>
      <p:sp>
        <p:nvSpPr>
          <p:cNvPr id="27" name="TextBox 26"/>
          <p:cNvSpPr txBox="1"/>
          <p:nvPr/>
        </p:nvSpPr>
        <p:spPr>
          <a:xfrm>
            <a:off x="1143000" y="3505200"/>
            <a:ext cx="571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type Result&lt;</a:t>
            </a:r>
            <a:r>
              <a:rPr lang="en-GB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GB" sz="2400" dirty="0" err="1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TEntity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&gt; =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Success of </a:t>
            </a:r>
            <a:r>
              <a:rPr lang="en-GB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GB" sz="2400" dirty="0" err="1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TEntity</a:t>
            </a:r>
            <a:endParaRPr lang="en-GB" sz="2400" dirty="0" smtClean="0">
              <a:solidFill>
                <a:srgbClr val="0070C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  | Failure of string </a:t>
            </a:r>
          </a:p>
        </p:txBody>
      </p:sp>
      <p:sp>
        <p:nvSpPr>
          <p:cNvPr id="28" name="TextBox 27"/>
          <p:cNvSpPr txBox="1"/>
          <p:nvPr/>
        </p:nvSpPr>
        <p:spPr>
          <a:xfrm rot="21540000">
            <a:off x="3051593" y="5536247"/>
            <a:ext cx="5716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Good for now – we'll revisit this design later.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6324600" y="1676400"/>
            <a:ext cx="990600" cy="457200"/>
          </a:xfrm>
          <a:prstGeom prst="roundRect">
            <a:avLst/>
          </a:prstGeom>
          <a:solidFill>
            <a:srgbClr val="FFFF99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7" name="Group 46"/>
          <p:cNvGrpSpPr/>
          <p:nvPr/>
        </p:nvGrpSpPr>
        <p:grpSpPr>
          <a:xfrm>
            <a:off x="609600" y="838200"/>
            <a:ext cx="7696200" cy="1295400"/>
            <a:chOff x="609600" y="3733800"/>
            <a:chExt cx="7696200" cy="1295400"/>
          </a:xfrm>
        </p:grpSpPr>
        <p:sp>
          <p:nvSpPr>
            <p:cNvPr id="48" name="AutoShape 3"/>
            <p:cNvSpPr>
              <a:spLocks noChangeArrowheads="1"/>
            </p:cNvSpPr>
            <p:nvPr/>
          </p:nvSpPr>
          <p:spPr bwMode="auto">
            <a:xfrm>
              <a:off x="609600" y="4114800"/>
              <a:ext cx="1093788" cy="249237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Request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49" name="AutoShape 4"/>
            <p:cNvCxnSpPr>
              <a:cxnSpLocks noChangeShapeType="1"/>
              <a:stCxn id="54" idx="2"/>
            </p:cNvCxnSpPr>
            <p:nvPr/>
          </p:nvCxnSpPr>
          <p:spPr bwMode="auto">
            <a:xfrm rot="16200000" flipH="1">
              <a:off x="4914900" y="2476500"/>
              <a:ext cx="381000" cy="4267200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cxnSp>
          <p:nvCxnSpPr>
            <p:cNvPr id="50" name="AutoShape 5"/>
            <p:cNvCxnSpPr>
              <a:cxnSpLocks noChangeShapeType="1"/>
              <a:stCxn id="55" idx="2"/>
            </p:cNvCxnSpPr>
            <p:nvPr/>
          </p:nvCxnSpPr>
          <p:spPr bwMode="auto">
            <a:xfrm rot="16200000" flipH="1">
              <a:off x="5641578" y="3203178"/>
              <a:ext cx="381000" cy="2813844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sp>
          <p:nvSpPr>
            <p:cNvPr id="51" name="AutoShape 8"/>
            <p:cNvSpPr>
              <a:spLocks noChangeArrowheads="1"/>
            </p:cNvSpPr>
            <p:nvPr/>
          </p:nvSpPr>
          <p:spPr bwMode="auto">
            <a:xfrm>
              <a:off x="5410200" y="4419600"/>
              <a:ext cx="660400" cy="249237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Errors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2" name="AutoShape 9"/>
            <p:cNvSpPr>
              <a:spLocks noChangeArrowheads="1"/>
            </p:cNvSpPr>
            <p:nvPr/>
          </p:nvSpPr>
          <p:spPr bwMode="auto">
            <a:xfrm>
              <a:off x="7315200" y="4114800"/>
              <a:ext cx="990600" cy="3810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Success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53" name="AutoShape 11"/>
            <p:cNvCxnSpPr>
              <a:cxnSpLocks noChangeShapeType="1"/>
              <a:stCxn id="56" idx="3"/>
            </p:cNvCxnSpPr>
            <p:nvPr/>
          </p:nvCxnSpPr>
          <p:spPr bwMode="auto">
            <a:xfrm>
              <a:off x="6629400" y="4267200"/>
              <a:ext cx="6096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sp>
          <p:nvSpPr>
            <p:cNvPr id="54" name="AutoShape 12"/>
            <p:cNvSpPr>
              <a:spLocks noChangeArrowheads="1"/>
            </p:cNvSpPr>
            <p:nvPr/>
          </p:nvSpPr>
          <p:spPr bwMode="auto">
            <a:xfrm>
              <a:off x="2438400" y="4114800"/>
              <a:ext cx="10668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Validate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5" name="AutoShape 13"/>
            <p:cNvSpPr>
              <a:spLocks noChangeArrowheads="1"/>
            </p:cNvSpPr>
            <p:nvPr/>
          </p:nvSpPr>
          <p:spPr bwMode="auto">
            <a:xfrm>
              <a:off x="3810000" y="4114800"/>
              <a:ext cx="1230312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Update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6" name="AutoShape 14"/>
            <p:cNvSpPr>
              <a:spLocks noChangeArrowheads="1"/>
            </p:cNvSpPr>
            <p:nvPr/>
          </p:nvSpPr>
          <p:spPr bwMode="auto">
            <a:xfrm>
              <a:off x="5410200" y="4114800"/>
              <a:ext cx="12192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Send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57" name="AutoShape 15"/>
            <p:cNvCxnSpPr>
              <a:cxnSpLocks noChangeShapeType="1"/>
              <a:stCxn id="54" idx="3"/>
              <a:endCxn id="55" idx="1"/>
            </p:cNvCxnSpPr>
            <p:nvPr/>
          </p:nvCxnSpPr>
          <p:spPr bwMode="auto">
            <a:xfrm>
              <a:off x="3505200" y="4267200"/>
              <a:ext cx="304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58" name="AutoShape 16"/>
            <p:cNvCxnSpPr>
              <a:cxnSpLocks noChangeShapeType="1"/>
              <a:stCxn id="55" idx="3"/>
              <a:endCxn id="56" idx="1"/>
            </p:cNvCxnSpPr>
            <p:nvPr/>
          </p:nvCxnSpPr>
          <p:spPr bwMode="auto">
            <a:xfrm>
              <a:off x="5040312" y="4267200"/>
              <a:ext cx="369888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59" name="AutoShape 15"/>
            <p:cNvCxnSpPr>
              <a:cxnSpLocks noChangeShapeType="1"/>
              <a:endCxn id="54" idx="1"/>
            </p:cNvCxnSpPr>
            <p:nvPr/>
          </p:nvCxnSpPr>
          <p:spPr bwMode="auto">
            <a:xfrm>
              <a:off x="1752600" y="4267200"/>
              <a:ext cx="685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60" name="AutoShape 7"/>
            <p:cNvCxnSpPr>
              <a:cxnSpLocks noChangeShapeType="1"/>
              <a:stCxn id="56" idx="2"/>
            </p:cNvCxnSpPr>
            <p:nvPr/>
          </p:nvCxnSpPr>
          <p:spPr bwMode="auto">
            <a:xfrm rot="16200000" flipH="1">
              <a:off x="6438900" y="4000500"/>
              <a:ext cx="381000" cy="1219200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sp>
          <p:nvSpPr>
            <p:cNvPr id="61" name="AutoShape 9"/>
            <p:cNvSpPr>
              <a:spLocks noChangeArrowheads="1"/>
            </p:cNvSpPr>
            <p:nvPr/>
          </p:nvSpPr>
          <p:spPr bwMode="auto">
            <a:xfrm>
              <a:off x="7315200" y="4648200"/>
              <a:ext cx="990600" cy="3048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Failure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2" name="AutoShape 12"/>
            <p:cNvSpPr>
              <a:spLocks noChangeArrowheads="1"/>
            </p:cNvSpPr>
            <p:nvPr/>
          </p:nvSpPr>
          <p:spPr bwMode="auto">
            <a:xfrm>
              <a:off x="2286000" y="3733800"/>
              <a:ext cx="4495800" cy="1295400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30000"/>
              </a:srgbClr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A singl</a:t>
              </a:r>
              <a:r>
                <a:rPr lang="en-GB" sz="1600" dirty="0" smtClean="0">
                  <a:latin typeface="Calibri" pitchFamily="34" charset="0"/>
                  <a:cs typeface="Arial" pitchFamily="34" charset="0"/>
                </a:rPr>
                <a:t>e function representing the use case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Functional design</a:t>
            </a:r>
            <a:endParaRPr lang="en-GB" dirty="0"/>
          </a:p>
        </p:txBody>
      </p:sp>
      <p:grpSp>
        <p:nvGrpSpPr>
          <p:cNvPr id="23" name="Group 22"/>
          <p:cNvGrpSpPr/>
          <p:nvPr/>
        </p:nvGrpSpPr>
        <p:grpSpPr>
          <a:xfrm>
            <a:off x="609600" y="838200"/>
            <a:ext cx="7696200" cy="1295400"/>
            <a:chOff x="609600" y="3733800"/>
            <a:chExt cx="7696200" cy="1295400"/>
          </a:xfrm>
        </p:grpSpPr>
        <p:sp>
          <p:nvSpPr>
            <p:cNvPr id="6" name="AutoShape 3"/>
            <p:cNvSpPr>
              <a:spLocks noChangeArrowheads="1"/>
            </p:cNvSpPr>
            <p:nvPr/>
          </p:nvSpPr>
          <p:spPr bwMode="auto">
            <a:xfrm>
              <a:off x="609600" y="4114800"/>
              <a:ext cx="1093788" cy="249237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Request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7" name="AutoShape 4"/>
            <p:cNvCxnSpPr>
              <a:cxnSpLocks noChangeShapeType="1"/>
              <a:stCxn id="12" idx="2"/>
            </p:cNvCxnSpPr>
            <p:nvPr/>
          </p:nvCxnSpPr>
          <p:spPr bwMode="auto">
            <a:xfrm rot="16200000" flipH="1">
              <a:off x="4914900" y="2476500"/>
              <a:ext cx="381000" cy="4267200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cxnSp>
          <p:nvCxnSpPr>
            <p:cNvPr id="8" name="AutoShape 5"/>
            <p:cNvCxnSpPr>
              <a:cxnSpLocks noChangeShapeType="1"/>
              <a:stCxn id="13" idx="2"/>
            </p:cNvCxnSpPr>
            <p:nvPr/>
          </p:nvCxnSpPr>
          <p:spPr bwMode="auto">
            <a:xfrm rot="16200000" flipH="1">
              <a:off x="5641578" y="3203178"/>
              <a:ext cx="381000" cy="2813844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sp>
          <p:nvSpPr>
            <p:cNvPr id="9" name="AutoShape 8"/>
            <p:cNvSpPr>
              <a:spLocks noChangeArrowheads="1"/>
            </p:cNvSpPr>
            <p:nvPr/>
          </p:nvSpPr>
          <p:spPr bwMode="auto">
            <a:xfrm>
              <a:off x="5410200" y="4419600"/>
              <a:ext cx="660400" cy="249237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Errors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" name="AutoShape 9"/>
            <p:cNvSpPr>
              <a:spLocks noChangeArrowheads="1"/>
            </p:cNvSpPr>
            <p:nvPr/>
          </p:nvSpPr>
          <p:spPr bwMode="auto">
            <a:xfrm>
              <a:off x="7315200" y="4114800"/>
              <a:ext cx="990600" cy="3810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Success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1" name="AutoShape 11"/>
            <p:cNvCxnSpPr>
              <a:cxnSpLocks noChangeShapeType="1"/>
              <a:stCxn id="14" idx="3"/>
            </p:cNvCxnSpPr>
            <p:nvPr/>
          </p:nvCxnSpPr>
          <p:spPr bwMode="auto">
            <a:xfrm>
              <a:off x="6629400" y="4267200"/>
              <a:ext cx="6096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sp>
          <p:nvSpPr>
            <p:cNvPr id="12" name="AutoShape 12"/>
            <p:cNvSpPr>
              <a:spLocks noChangeArrowheads="1"/>
            </p:cNvSpPr>
            <p:nvPr/>
          </p:nvSpPr>
          <p:spPr bwMode="auto">
            <a:xfrm>
              <a:off x="2438400" y="4114800"/>
              <a:ext cx="10668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Validate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" name="AutoShape 13"/>
            <p:cNvSpPr>
              <a:spLocks noChangeArrowheads="1"/>
            </p:cNvSpPr>
            <p:nvPr/>
          </p:nvSpPr>
          <p:spPr bwMode="auto">
            <a:xfrm>
              <a:off x="3810000" y="4114800"/>
              <a:ext cx="1230312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Update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AutoShape 14"/>
            <p:cNvSpPr>
              <a:spLocks noChangeArrowheads="1"/>
            </p:cNvSpPr>
            <p:nvPr/>
          </p:nvSpPr>
          <p:spPr bwMode="auto">
            <a:xfrm>
              <a:off x="5410200" y="4114800"/>
              <a:ext cx="1219200" cy="304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Send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5" name="AutoShape 15"/>
            <p:cNvCxnSpPr>
              <a:cxnSpLocks noChangeShapeType="1"/>
              <a:stCxn id="12" idx="3"/>
              <a:endCxn id="13" idx="1"/>
            </p:cNvCxnSpPr>
            <p:nvPr/>
          </p:nvCxnSpPr>
          <p:spPr bwMode="auto">
            <a:xfrm>
              <a:off x="3505200" y="4267200"/>
              <a:ext cx="304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16" name="AutoShape 16"/>
            <p:cNvCxnSpPr>
              <a:cxnSpLocks noChangeShapeType="1"/>
              <a:stCxn id="13" idx="3"/>
              <a:endCxn id="14" idx="1"/>
            </p:cNvCxnSpPr>
            <p:nvPr/>
          </p:nvCxnSpPr>
          <p:spPr bwMode="auto">
            <a:xfrm>
              <a:off x="5040312" y="4267200"/>
              <a:ext cx="369888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17" name="AutoShape 15"/>
            <p:cNvCxnSpPr>
              <a:cxnSpLocks noChangeShapeType="1"/>
              <a:endCxn id="12" idx="1"/>
            </p:cNvCxnSpPr>
            <p:nvPr/>
          </p:nvCxnSpPr>
          <p:spPr bwMode="auto">
            <a:xfrm>
              <a:off x="1752600" y="4267200"/>
              <a:ext cx="685800" cy="0"/>
            </a:xfrm>
            <a:prstGeom prst="straightConnector1">
              <a:avLst/>
            </a:prstGeom>
            <a:noFill/>
            <a:ln w="19050">
              <a:solidFill>
                <a:srgbClr val="00B050"/>
              </a:solidFill>
              <a:round/>
              <a:headEnd/>
              <a:tailEnd type="triangle" w="med" len="med"/>
            </a:ln>
          </p:spPr>
        </p:cxnSp>
        <p:cxnSp>
          <p:nvCxnSpPr>
            <p:cNvPr id="18" name="AutoShape 7"/>
            <p:cNvCxnSpPr>
              <a:cxnSpLocks noChangeShapeType="1"/>
              <a:stCxn id="14" idx="2"/>
            </p:cNvCxnSpPr>
            <p:nvPr/>
          </p:nvCxnSpPr>
          <p:spPr bwMode="auto">
            <a:xfrm rot="16200000" flipH="1">
              <a:off x="6438900" y="4000500"/>
              <a:ext cx="381000" cy="1219200"/>
            </a:xfrm>
            <a:prstGeom prst="curvedConnector2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med" len="med"/>
            </a:ln>
          </p:spPr>
        </p:cxnSp>
        <p:sp>
          <p:nvSpPr>
            <p:cNvPr id="19" name="AutoShape 9"/>
            <p:cNvSpPr>
              <a:spLocks noChangeArrowheads="1"/>
            </p:cNvSpPr>
            <p:nvPr/>
          </p:nvSpPr>
          <p:spPr bwMode="auto">
            <a:xfrm>
              <a:off x="7315200" y="4648200"/>
              <a:ext cx="990600" cy="304800"/>
            </a:xfrm>
            <a:prstGeom prst="roundRect">
              <a:avLst>
                <a:gd name="adj" fmla="val 16667"/>
              </a:avLst>
            </a:prstGeom>
            <a:noFill/>
            <a:ln w="6350">
              <a:noFill/>
              <a:round/>
              <a:headEnd/>
              <a:tailEnd/>
            </a:ln>
            <a:effectLst/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Failure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" name="AutoShape 12"/>
            <p:cNvSpPr>
              <a:spLocks noChangeArrowheads="1"/>
            </p:cNvSpPr>
            <p:nvPr/>
          </p:nvSpPr>
          <p:spPr bwMode="auto">
            <a:xfrm>
              <a:off x="2286000" y="3733800"/>
              <a:ext cx="4495800" cy="1295400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30000"/>
              </a:srgbClr>
            </a:solidFill>
            <a:ln w="63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vert="horz" wrap="square" lIns="91440" tIns="10800" rIns="91440" bIns="108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A singl</a:t>
              </a:r>
              <a:r>
                <a:rPr lang="en-GB" sz="1600" dirty="0" smtClean="0">
                  <a:latin typeface="Calibri" pitchFamily="34" charset="0"/>
                  <a:cs typeface="Arial" pitchFamily="34" charset="0"/>
                </a:rPr>
                <a:t>e function representing the use case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609600" y="2895600"/>
            <a:ext cx="8077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0000">
              <a:buFont typeface="Arial" pitchFamily="34" charset="0"/>
              <a:buChar char="•"/>
            </a:pPr>
            <a:r>
              <a:rPr lang="en-GB" sz="2000" dirty="0" smtClean="0"/>
              <a:t>	Each use case will be equivalent to a single function</a:t>
            </a:r>
          </a:p>
          <a:p>
            <a:pPr defTabSz="360000">
              <a:buFont typeface="Arial" pitchFamily="34" charset="0"/>
              <a:buChar char="•"/>
            </a:pPr>
            <a:r>
              <a:rPr lang="en-GB" sz="2000" dirty="0" smtClean="0"/>
              <a:t>	The function will return a sum type with two cases: </a:t>
            </a:r>
            <a:br>
              <a:rPr lang="en-GB" sz="2000" dirty="0" smtClean="0"/>
            </a:br>
            <a:r>
              <a:rPr lang="en-GB" sz="2000" dirty="0" smtClean="0"/>
              <a:t>		"Success" and "Failure".</a:t>
            </a:r>
          </a:p>
          <a:p>
            <a:pPr defTabSz="360000">
              <a:buFont typeface="Arial" pitchFamily="34" charset="0"/>
              <a:buChar char="•"/>
            </a:pPr>
            <a:r>
              <a:rPr lang="en-GB" sz="2000" dirty="0" smtClean="0"/>
              <a:t>	The use case function will be built from a series of smaller functions,</a:t>
            </a:r>
            <a:br>
              <a:rPr lang="en-GB" sz="2000" dirty="0" smtClean="0"/>
            </a:br>
            <a:r>
              <a:rPr lang="en-GB" sz="2000" dirty="0" smtClean="0"/>
              <a:t>		each representing one step in a data flow.</a:t>
            </a:r>
          </a:p>
          <a:p>
            <a:pPr defTabSz="360000">
              <a:buFont typeface="Arial" pitchFamily="34" charset="0"/>
              <a:buChar char="•"/>
            </a:pPr>
            <a:r>
              <a:rPr lang="en-GB" sz="2000" dirty="0" smtClean="0"/>
              <a:t>	The errors from each step will be combined into a </a:t>
            </a:r>
            <a:r>
              <a:rPr lang="en-GB" sz="2000" dirty="0" smtClean="0">
                <a:solidFill>
                  <a:srgbClr val="C00000"/>
                </a:solidFill>
              </a:rPr>
              <a:t>single</a:t>
            </a:r>
            <a:r>
              <a:rPr lang="en-GB" sz="2000" dirty="0" smtClean="0"/>
              <a:t> "failure" path.</a:t>
            </a:r>
            <a:endParaRPr lang="en-GB" sz="2000" dirty="0"/>
          </a:p>
        </p:txBody>
      </p:sp>
      <p:sp>
        <p:nvSpPr>
          <p:cNvPr id="25" name="TextBox 24"/>
          <p:cNvSpPr txBox="1"/>
          <p:nvPr/>
        </p:nvSpPr>
        <p:spPr>
          <a:xfrm rot="21388261" flipH="1">
            <a:off x="4800600" y="5145626"/>
            <a:ext cx="38113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But we haven't answered the question: </a:t>
            </a:r>
            <a:br>
              <a:rPr lang="en-GB" dirty="0" smtClean="0">
                <a:solidFill>
                  <a:srgbClr val="C00000"/>
                </a:solidFill>
                <a:latin typeface="Conformity" pitchFamily="2" charset="0"/>
              </a:rPr>
            </a:br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How can you bypass downstream functions when an error happens?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  <p:bldP spid="2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How do I work with errors </a:t>
            </a:r>
            <a:br>
              <a:rPr lang="en-GB" dirty="0" smtClean="0"/>
            </a:br>
            <a:r>
              <a:rPr lang="en-GB" dirty="0" smtClean="0"/>
              <a:t>in a functional way?</a:t>
            </a:r>
            <a:endParaRPr lang="en-GB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Overview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685800" y="1516082"/>
            <a:ext cx="8458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Topics covered:</a:t>
            </a:r>
          </a:p>
          <a:p>
            <a:pPr lvl="1" indent="-457200">
              <a:buFont typeface="Arial" pitchFamily="34" charset="0"/>
              <a:buChar char="•"/>
            </a:pPr>
            <a:r>
              <a:rPr lang="en-GB" sz="2800" dirty="0" smtClean="0"/>
              <a:t>Happy path programming</a:t>
            </a:r>
          </a:p>
          <a:p>
            <a:pPr lvl="1" indent="-457200">
              <a:buFont typeface="Arial" pitchFamily="34" charset="0"/>
              <a:buChar char="•"/>
            </a:pPr>
            <a:r>
              <a:rPr lang="en-GB" sz="2800" dirty="0" smtClean="0"/>
              <a:t>Straying from the happy path </a:t>
            </a:r>
          </a:p>
          <a:p>
            <a:pPr lvl="1" indent="-457200">
              <a:buFont typeface="Arial" pitchFamily="34" charset="0"/>
              <a:buChar char="•"/>
            </a:pPr>
            <a:r>
              <a:rPr lang="en-GB" sz="2800" dirty="0" smtClean="0"/>
              <a:t>Introducing "Railway Oriented Programming"</a:t>
            </a:r>
          </a:p>
          <a:p>
            <a:pPr lvl="1" indent="-457200">
              <a:buFont typeface="Arial" pitchFamily="34" charset="0"/>
              <a:buChar char="•"/>
            </a:pPr>
            <a:r>
              <a:rPr lang="en-GB" sz="2800" dirty="0" smtClean="0"/>
              <a:t>Railway oriented programming in practice</a:t>
            </a:r>
          </a:p>
          <a:p>
            <a:pPr lvl="1" indent="-457200">
              <a:buFont typeface="Arial" pitchFamily="34" charset="0"/>
              <a:buChar char="•"/>
            </a:pPr>
            <a:r>
              <a:rPr lang="en-GB" sz="2800" dirty="0" smtClean="0"/>
              <a:t>Extending the framework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Monad</a:t>
            </a:r>
            <a:r>
              <a:rPr lang="en-GB" baseline="0" dirty="0" smtClean="0"/>
              <a:t> dialog</a:t>
            </a:r>
            <a:endParaRPr lang="en-GB" dirty="0"/>
          </a:p>
        </p:txBody>
      </p:sp>
      <p:pic>
        <p:nvPicPr>
          <p:cNvPr id="4" name="Picture 3" descr="monad_chat0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86018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86020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 rot="21540000">
            <a:off x="7018201" y="3447500"/>
            <a:ext cx="21230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  <a:t>A bear of very little brain</a:t>
            </a:r>
            <a:endParaRPr lang="en-GB" sz="16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 rot="21540000">
            <a:off x="155192" y="3142700"/>
            <a:ext cx="21230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  <a:t>Very clever</a:t>
            </a:r>
            <a:endParaRPr lang="en-GB" sz="16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0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5446" y="0"/>
            <a:ext cx="4553107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0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5446" y="0"/>
            <a:ext cx="4553107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0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5446" y="0"/>
            <a:ext cx="4553107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0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5446" y="0"/>
            <a:ext cx="4553107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0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07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0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09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1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Happy path programming</a:t>
            </a:r>
            <a:endParaRPr lang="en-GB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Implementing a simple use case</a:t>
            </a:r>
            <a:endParaRPr lang="en-GB" dirty="0"/>
          </a:p>
        </p:txBody>
      </p:sp>
      <p:pic>
        <p:nvPicPr>
          <p:cNvPr id="3074" name="Picture 2" descr="http://babblingbuddha.emeraldcity.bc.ca/wp-content/uploads/2011/01/happy-face-istock-456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34200" y="4648200"/>
            <a:ext cx="1588957" cy="1524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1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1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1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5446" y="0"/>
            <a:ext cx="4553107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1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1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1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17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1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19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</a:t>
            </a:r>
            <a:endParaRPr lang="en-GB" dirty="0"/>
          </a:p>
        </p:txBody>
      </p:sp>
      <p:pic>
        <p:nvPicPr>
          <p:cNvPr id="3" name="Picture 2" descr="monad_chat2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simple use case</a:t>
            </a:r>
            <a:endParaRPr lang="en-GB" dirty="0"/>
          </a:p>
        </p:txBody>
      </p:sp>
      <p:sp>
        <p:nvSpPr>
          <p:cNvPr id="89089" name="AutoShape 1"/>
          <p:cNvSpPr>
            <a:spLocks noChangeAspect="1" noChangeArrowheads="1"/>
          </p:cNvSpPr>
          <p:nvPr/>
        </p:nvSpPr>
        <p:spPr bwMode="auto">
          <a:xfrm>
            <a:off x="1524002" y="1669134"/>
            <a:ext cx="4481505" cy="54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6350">
            <a:solidFill>
              <a:srgbClr val="000000"/>
            </a:solidFill>
            <a:round/>
            <a:headEnd/>
            <a:tailEnd/>
          </a:ln>
          <a:effectLst/>
        </p:spPr>
        <p:txBody>
          <a:bodyPr vert="horz" wrap="square" lIns="91440" tIns="10800" rIns="91440" bIns="1080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ts val="1000"/>
              </a:spcAft>
            </a:pPr>
            <a:r>
              <a:rPr lang="en-GB" sz="2000" dirty="0" smtClean="0">
                <a:latin typeface="Calibri" pitchFamily="34" charset="0"/>
                <a:cs typeface="Arial" pitchFamily="34" charset="0"/>
              </a:rPr>
              <a:t>Receive request</a:t>
            </a:r>
            <a:endParaRPr lang="en-US" sz="2000" dirty="0" smtClean="0">
              <a:latin typeface="Calibri" pitchFamily="34" charset="0"/>
              <a:cs typeface="Arial" pitchFamily="34" charset="0"/>
            </a:endParaRPr>
          </a:p>
        </p:txBody>
      </p:sp>
      <p:sp>
        <p:nvSpPr>
          <p:cNvPr id="89090" name="AutoShape 2"/>
          <p:cNvSpPr>
            <a:spLocks noChangeAspect="1" noChangeArrowheads="1"/>
          </p:cNvSpPr>
          <p:nvPr/>
        </p:nvSpPr>
        <p:spPr bwMode="auto">
          <a:xfrm>
            <a:off x="1538034" y="2506670"/>
            <a:ext cx="4453440" cy="54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6350">
            <a:solidFill>
              <a:srgbClr val="000000"/>
            </a:solidFill>
            <a:round/>
            <a:headEnd/>
            <a:tailEnd/>
          </a:ln>
          <a:effectLst/>
        </p:spPr>
        <p:txBody>
          <a:bodyPr vert="horz" wrap="square" lIns="91440" tIns="10800" rIns="91440" bIns="1080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Validate and </a:t>
            </a:r>
            <a:r>
              <a:rPr lang="en-GB" sz="2000" dirty="0" err="1" smtClean="0">
                <a:latin typeface="Calibri" pitchFamily="34" charset="0"/>
                <a:cs typeface="Arial" pitchFamily="34" charset="0"/>
              </a:rPr>
              <a:t>canonicalize</a:t>
            </a:r>
            <a:r>
              <a:rPr lang="en-GB" sz="2000" dirty="0" smtClean="0">
                <a:latin typeface="Calibri" pitchFamily="34" charset="0"/>
                <a:cs typeface="Arial" pitchFamily="34" charset="0"/>
              </a:rPr>
              <a:t> </a:t>
            </a:r>
            <a:r>
              <a:rPr kumimoji="0" lang="en-GB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request</a:t>
            </a:r>
            <a:endParaRPr kumimoji="0" lang="en-US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9091" name="AutoShape 3"/>
          <p:cNvSpPr>
            <a:spLocks noChangeAspect="1" noChangeArrowheads="1"/>
          </p:cNvSpPr>
          <p:nvPr/>
        </p:nvSpPr>
        <p:spPr bwMode="auto">
          <a:xfrm>
            <a:off x="1524002" y="3347533"/>
            <a:ext cx="4481505" cy="54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6350">
            <a:solidFill>
              <a:srgbClr val="000000"/>
            </a:solidFill>
            <a:round/>
            <a:headEnd/>
            <a:tailEnd/>
          </a:ln>
          <a:effectLst/>
        </p:spPr>
        <p:txBody>
          <a:bodyPr vert="horz" wrap="square" lIns="91440" tIns="10800" rIns="91440" bIns="10800" numCol="1" anchor="t" anchorCtr="0" compatLnSpc="1">
            <a:prstTxWarp prst="textNoShape">
              <a:avLst/>
            </a:prstTxWarp>
          </a:bodyPr>
          <a:lstStyle/>
          <a:p>
            <a:pPr lvl="0" algn="ctr" fontAlgn="base">
              <a:spcBef>
                <a:spcPct val="0"/>
              </a:spcBef>
              <a:spcAft>
                <a:spcPts val="1000"/>
              </a:spcAft>
            </a:pPr>
            <a:r>
              <a:rPr lang="en-GB" sz="2000" dirty="0" smtClean="0">
                <a:latin typeface="Calibri" pitchFamily="34" charset="0"/>
                <a:cs typeface="Arial" pitchFamily="34" charset="0"/>
              </a:rPr>
              <a:t>Update existing user record</a:t>
            </a:r>
            <a:endParaRPr lang="en-US" sz="4400" dirty="0" smtClean="0"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89092" name="AutoShape 4"/>
          <p:cNvCxnSpPr>
            <a:cxnSpLocks noChangeShapeType="1"/>
            <a:stCxn id="89089" idx="2"/>
            <a:endCxn id="89090" idx="0"/>
          </p:cNvCxnSpPr>
          <p:nvPr/>
        </p:nvCxnSpPr>
        <p:spPr bwMode="auto">
          <a:xfrm flipH="1">
            <a:off x="3764754" y="2209134"/>
            <a:ext cx="1" cy="297536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89094" name="AutoShape 6"/>
          <p:cNvSpPr>
            <a:spLocks noChangeAspect="1" noChangeArrowheads="1"/>
          </p:cNvSpPr>
          <p:nvPr/>
        </p:nvSpPr>
        <p:spPr bwMode="auto">
          <a:xfrm>
            <a:off x="1524002" y="4185067"/>
            <a:ext cx="4481505" cy="54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6350">
            <a:solidFill>
              <a:srgbClr val="000000"/>
            </a:solidFill>
            <a:round/>
            <a:headEnd/>
            <a:tailEnd/>
          </a:ln>
          <a:effectLst/>
        </p:spPr>
        <p:txBody>
          <a:bodyPr vert="horz" wrap="square" lIns="91440" tIns="10800" rIns="91440" bIns="10800" numCol="1" anchor="t" anchorCtr="0" compatLnSpc="1">
            <a:prstTxWarp prst="textNoShape">
              <a:avLst/>
            </a:prstTxWarp>
          </a:bodyPr>
          <a:lstStyle/>
          <a:p>
            <a:pPr lvl="0" algn="ctr" fontAlgn="base">
              <a:spcBef>
                <a:spcPct val="0"/>
              </a:spcBef>
              <a:spcAft>
                <a:spcPts val="1000"/>
              </a:spcAft>
            </a:pPr>
            <a:r>
              <a:rPr lang="en-GB" sz="2000" dirty="0" smtClean="0">
                <a:latin typeface="Calibri" pitchFamily="34" charset="0"/>
                <a:cs typeface="Arial" pitchFamily="34" charset="0"/>
              </a:rPr>
              <a:t>Send verification email</a:t>
            </a:r>
            <a:endParaRPr lang="en-US" sz="4400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9096" name="AutoShape 8"/>
          <p:cNvSpPr>
            <a:spLocks noChangeAspect="1" noChangeArrowheads="1"/>
          </p:cNvSpPr>
          <p:nvPr/>
        </p:nvSpPr>
        <p:spPr bwMode="auto">
          <a:xfrm>
            <a:off x="1524002" y="5022600"/>
            <a:ext cx="4481505" cy="54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6350">
            <a:solidFill>
              <a:srgbClr val="000000"/>
            </a:solidFill>
            <a:round/>
            <a:headEnd/>
            <a:tailEnd/>
          </a:ln>
          <a:effectLst/>
        </p:spPr>
        <p:txBody>
          <a:bodyPr vert="horz" wrap="square" lIns="91440" tIns="10800" rIns="91440" bIns="10800" numCol="1" anchor="t" anchorCtr="0" compatLnSpc="1">
            <a:prstTxWarp prst="textNoShape">
              <a:avLst/>
            </a:prstTxWarp>
          </a:bodyPr>
          <a:lstStyle/>
          <a:p>
            <a:pPr lvl="0" algn="ctr" fontAlgn="base">
              <a:spcBef>
                <a:spcPct val="0"/>
              </a:spcBef>
              <a:spcAft>
                <a:spcPts val="1000"/>
              </a:spcAft>
            </a:pPr>
            <a:r>
              <a:rPr lang="en-GB" sz="2000" dirty="0" smtClean="0">
                <a:latin typeface="Calibri" pitchFamily="34" charset="0"/>
                <a:cs typeface="Arial" pitchFamily="34" charset="0"/>
              </a:rPr>
              <a:t>Return result to user</a:t>
            </a:r>
            <a:endParaRPr lang="en-US" sz="4400" dirty="0" smtClean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3" name="AutoShape 4"/>
          <p:cNvCxnSpPr>
            <a:cxnSpLocks noChangeShapeType="1"/>
            <a:stCxn id="89090" idx="2"/>
            <a:endCxn id="89091" idx="0"/>
          </p:cNvCxnSpPr>
          <p:nvPr/>
        </p:nvCxnSpPr>
        <p:spPr bwMode="auto">
          <a:xfrm>
            <a:off x="3764754" y="3046670"/>
            <a:ext cx="1" cy="300863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cxnSp>
        <p:nvCxnSpPr>
          <p:cNvPr id="26" name="AutoShape 4"/>
          <p:cNvCxnSpPr>
            <a:cxnSpLocks noChangeShapeType="1"/>
            <a:stCxn id="89091" idx="2"/>
            <a:endCxn id="89094" idx="0"/>
          </p:cNvCxnSpPr>
          <p:nvPr/>
        </p:nvCxnSpPr>
        <p:spPr bwMode="auto">
          <a:xfrm>
            <a:off x="3764755" y="3887533"/>
            <a:ext cx="0" cy="297534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cxnSp>
        <p:nvCxnSpPr>
          <p:cNvPr id="29" name="AutoShape 4"/>
          <p:cNvCxnSpPr>
            <a:cxnSpLocks noChangeShapeType="1"/>
            <a:stCxn id="89094" idx="2"/>
            <a:endCxn id="89096" idx="0"/>
          </p:cNvCxnSpPr>
          <p:nvPr/>
        </p:nvCxnSpPr>
        <p:spPr bwMode="auto">
          <a:xfrm>
            <a:off x="3764755" y="4725067"/>
            <a:ext cx="0" cy="297533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36" name="TextBox 35"/>
          <p:cNvSpPr txBox="1"/>
          <p:nvPr/>
        </p:nvSpPr>
        <p:spPr>
          <a:xfrm>
            <a:off x="6400800" y="1592934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Consolas" pitchFamily="49" charset="0"/>
                <a:cs typeface="Consolas" pitchFamily="49" charset="0"/>
              </a:rPr>
              <a:t>type Request = { </a:t>
            </a:r>
            <a:br>
              <a:rPr lang="en-GB" dirty="0" smtClean="0">
                <a:latin typeface="Consolas" pitchFamily="49" charset="0"/>
                <a:cs typeface="Consolas" pitchFamily="49" charset="0"/>
              </a:rPr>
            </a:br>
            <a:r>
              <a:rPr lang="en-GB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dirty="0" err="1" smtClean="0">
                <a:latin typeface="Consolas" pitchFamily="49" charset="0"/>
                <a:cs typeface="Consolas" pitchFamily="49" charset="0"/>
              </a:rPr>
              <a:t>userId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: </a:t>
            </a:r>
            <a:r>
              <a:rPr lang="en-GB" dirty="0" err="1" smtClean="0">
                <a:latin typeface="Consolas" pitchFamily="49" charset="0"/>
                <a:cs typeface="Consolas" pitchFamily="49" charset="0"/>
              </a:rPr>
              <a:t>int</a:t>
            </a:r>
            <a:r>
              <a:rPr lang="en-GB" dirty="0" smtClean="0">
                <a:latin typeface="Consolas" pitchFamily="49" charset="0"/>
                <a:cs typeface="Consolas" pitchFamily="49" charset="0"/>
              </a:rPr>
              <a:t>; </a:t>
            </a:r>
            <a:br>
              <a:rPr lang="en-GB" dirty="0" smtClean="0">
                <a:latin typeface="Consolas" pitchFamily="49" charset="0"/>
                <a:cs typeface="Consolas" pitchFamily="49" charset="0"/>
              </a:rPr>
            </a:br>
            <a:r>
              <a:rPr lang="en-GB" dirty="0" smtClean="0">
                <a:latin typeface="Consolas" pitchFamily="49" charset="0"/>
                <a:cs typeface="Consolas" pitchFamily="49" charset="0"/>
              </a:rPr>
              <a:t>  name: string; </a:t>
            </a:r>
            <a:br>
              <a:rPr lang="en-GB" dirty="0" smtClean="0">
                <a:latin typeface="Consolas" pitchFamily="49" charset="0"/>
                <a:cs typeface="Consolas" pitchFamily="49" charset="0"/>
              </a:rPr>
            </a:br>
            <a:r>
              <a:rPr lang="en-GB" dirty="0" smtClean="0">
                <a:latin typeface="Consolas" pitchFamily="49" charset="0"/>
                <a:cs typeface="Consolas" pitchFamily="49" charset="0"/>
              </a:rPr>
              <a:t>  email: string }</a:t>
            </a:r>
            <a:endParaRPr lang="en-GB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14400" y="914400"/>
            <a:ext cx="579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 smtClean="0">
                <a:latin typeface="+mj-lt"/>
                <a:cs typeface="Consolas" pitchFamily="49" charset="0"/>
              </a:rPr>
              <a:t>"As a user I want to update my name and email address"</a:t>
            </a:r>
            <a:br>
              <a:rPr lang="en-GB" sz="2000" i="1" dirty="0" smtClean="0">
                <a:latin typeface="+mj-lt"/>
                <a:cs typeface="Consolas" pitchFamily="49" charset="0"/>
              </a:rPr>
            </a:br>
            <a:endParaRPr lang="en-GB" sz="2000" i="1" dirty="0">
              <a:solidFill>
                <a:srgbClr val="C00000"/>
              </a:solidFill>
              <a:latin typeface="+mj-lt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089" grpId="0" animBg="1"/>
      <p:bldP spid="89090" grpId="0" animBg="1"/>
      <p:bldP spid="89091" grpId="0" animBg="1"/>
      <p:bldP spid="89094" grpId="0" animBg="1"/>
      <p:bldP spid="89096" grpId="0" animBg="1"/>
      <p:bldP spid="36" grpId="0"/>
      <p:bldP spid="1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2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 descr="monad_chat2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5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6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2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2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2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5446" y="0"/>
            <a:ext cx="4553107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2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5446" y="0"/>
            <a:ext cx="4553107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27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 descr="monad_chat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5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6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29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3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Imperative code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1447800"/>
            <a:ext cx="80772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string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UpdateCustomer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()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{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request =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receiveRequest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canonicalizeEmail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db.updateDbFromRequest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(request);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smtpServer.sendEmail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request.Email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return "Success";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GB" sz="24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3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3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3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3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 descr="monad_chat3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8578" y="0"/>
            <a:ext cx="4546844" cy="6858000"/>
          </a:xfrm>
          <a:prstGeom prst="rect">
            <a:avLst/>
          </a:prstGeom>
        </p:spPr>
      </p:pic>
      <p:pic>
        <p:nvPicPr>
          <p:cNvPr id="4" name="Picture 2" descr="http://i.telegraph.co.uk/multimedia/archive/01211/brains-thiunderbir_1211873f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304800"/>
            <a:ext cx="2095500" cy="2790825"/>
          </a:xfrm>
          <a:prstGeom prst="rect">
            <a:avLst/>
          </a:prstGeom>
          <a:noFill/>
        </p:spPr>
      </p:pic>
      <p:pic>
        <p:nvPicPr>
          <p:cNvPr id="5" name="Picture 4" descr="http://www.oxfordtimes.co.uk/resources/images/564458.jpg?type=articlePortrait"/>
          <p:cNvPicPr>
            <a:picLocks noChangeAspect="1" noChangeArrowheads="1"/>
          </p:cNvPicPr>
          <p:nvPr/>
        </p:nvPicPr>
        <p:blipFill>
          <a:blip r:embed="rId5" cstate="print"/>
          <a:srcRect t="3791" b="14692"/>
          <a:stretch>
            <a:fillRect/>
          </a:stretch>
        </p:blipFill>
        <p:spPr bwMode="auto">
          <a:xfrm>
            <a:off x="7010400" y="152400"/>
            <a:ext cx="1910282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Monads are confusing?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828800" y="2438400"/>
            <a:ext cx="594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Monads are not really </a:t>
            </a:r>
            <a:r>
              <a:rPr lang="en-GB" sz="2800" u="sng" dirty="0" smtClean="0"/>
              <a:t>that</a:t>
            </a:r>
            <a:r>
              <a:rPr lang="en-GB" sz="2800" dirty="0" smtClean="0"/>
              <a:t> confusing</a:t>
            </a:r>
            <a:endParaRPr lang="en-GB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2667000" y="3581400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hlinkClick r:id="rId3"/>
              </a:rPr>
              <a:t>http://bit.ly/monad-paper</a:t>
            </a:r>
            <a:r>
              <a:rPr lang="en-GB" sz="2800" dirty="0" smtClean="0"/>
              <a:t> </a:t>
            </a:r>
            <a:endParaRPr lang="en-GB" sz="2800" dirty="0"/>
          </a:p>
        </p:txBody>
      </p:sp>
      <p:sp>
        <p:nvSpPr>
          <p:cNvPr id="8" name="TextBox 7"/>
          <p:cNvSpPr txBox="1"/>
          <p:nvPr/>
        </p:nvSpPr>
        <p:spPr>
          <a:xfrm rot="21362639">
            <a:off x="5267733" y="4721216"/>
            <a:ext cx="2356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Read the original paper.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9" name="Freeform 8"/>
          <p:cNvSpPr/>
          <p:nvPr/>
        </p:nvSpPr>
        <p:spPr>
          <a:xfrm rot="16200000" flipH="1">
            <a:off x="4717256" y="4377453"/>
            <a:ext cx="760414" cy="441325"/>
          </a:xfrm>
          <a:custGeom>
            <a:avLst/>
            <a:gdLst>
              <a:gd name="connsiteX0" fmla="*/ 1047750 w 1047750"/>
              <a:gd name="connsiteY0" fmla="*/ 441325 h 441325"/>
              <a:gd name="connsiteX1" fmla="*/ 733425 w 1047750"/>
              <a:gd name="connsiteY1" fmla="*/ 60325 h 441325"/>
              <a:gd name="connsiteX2" fmla="*/ 0 w 1047750"/>
              <a:gd name="connsiteY2" fmla="*/ 79375 h 44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7750" h="441325">
                <a:moveTo>
                  <a:pt x="1047750" y="441325"/>
                </a:moveTo>
                <a:cubicBezTo>
                  <a:pt x="977900" y="280987"/>
                  <a:pt x="908050" y="120650"/>
                  <a:pt x="733425" y="60325"/>
                </a:cubicBezTo>
                <a:cubicBezTo>
                  <a:pt x="558800" y="0"/>
                  <a:pt x="279400" y="39687"/>
                  <a:pt x="0" y="79375"/>
                </a:cubicBezTo>
              </a:path>
            </a:pathLst>
          </a:custGeom>
          <a:ln w="190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Railway oriented programming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3886200" y="3276600"/>
            <a:ext cx="4419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This has absolutely nothing to do with monads.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railway track analogy</a:t>
            </a:r>
            <a:endParaRPr lang="en-GB" dirty="0"/>
          </a:p>
        </p:txBody>
      </p:sp>
      <p:pic>
        <p:nvPicPr>
          <p:cNvPr id="53249" name="Picture 1"/>
          <p:cNvPicPr>
            <a:picLocks noChangeAspect="1" noChangeArrowheads="1"/>
          </p:cNvPicPr>
          <p:nvPr/>
        </p:nvPicPr>
        <p:blipFill>
          <a:blip r:embed="rId3" cstate="print"/>
          <a:srcRect r="38403"/>
          <a:stretch>
            <a:fillRect/>
          </a:stretch>
        </p:blipFill>
        <p:spPr bwMode="auto">
          <a:xfrm>
            <a:off x="2370138" y="2819400"/>
            <a:ext cx="4648200" cy="1371600"/>
          </a:xfrm>
          <a:prstGeom prst="rect">
            <a:avLst/>
          </a:prstGeom>
          <a:noFill/>
        </p:spPr>
      </p:pic>
      <p:pic>
        <p:nvPicPr>
          <p:cNvPr id="5325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66800" y="2971800"/>
            <a:ext cx="1047454" cy="939384"/>
          </a:xfrm>
          <a:prstGeom prst="rect">
            <a:avLst/>
          </a:prstGeom>
          <a:noFill/>
        </p:spPr>
      </p:pic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3513138" y="2590800"/>
            <a:ext cx="2209800" cy="1600200"/>
          </a:xfrm>
          <a:prstGeom prst="rect">
            <a:avLst/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ts val="1000"/>
              </a:spcAft>
            </a:pPr>
            <a:r>
              <a:rPr lang="en-GB" sz="2000" b="1" dirty="0" smtClean="0">
                <a:latin typeface="Calibri" pitchFamily="34" charset="0"/>
                <a:cs typeface="Arial" pitchFamily="34" charset="0"/>
              </a:rPr>
              <a:t>The </a:t>
            </a:r>
            <a:r>
              <a:rPr kumimoji="0" lang="en-GB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Tunnel of </a:t>
            </a:r>
            <a:r>
              <a:rPr lang="en-GB" sz="2000" b="1" dirty="0" smtClean="0">
                <a:latin typeface="Calibri" pitchFamily="34" charset="0"/>
                <a:cs typeface="Arial" pitchFamily="34" charset="0"/>
              </a:rPr>
              <a:t>Transformation 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3250" name="Rectangle 2"/>
          <p:cNvSpPr>
            <a:spLocks noChangeArrowheads="1"/>
          </p:cNvSpPr>
          <p:nvPr/>
        </p:nvSpPr>
        <p:spPr bwMode="auto">
          <a:xfrm>
            <a:off x="3513138" y="2590800"/>
            <a:ext cx="2209800" cy="1600200"/>
          </a:xfrm>
          <a:prstGeom prst="rect">
            <a:avLst/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Function</a:t>
            </a:r>
            <a:r>
              <a:rPr kumimoji="0" lang="en-GB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Arial" pitchFamily="34" charset="0"/>
              </a:rPr>
              <a:t/>
            </a:r>
            <a:br>
              <a:rPr kumimoji="0" lang="en-GB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Arial" pitchFamily="34" charset="0"/>
              </a:rPr>
            </a:br>
            <a:r>
              <a:rPr kumimoji="0" lang="en-GB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apple -&gt; banana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8" descr="banana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162800" y="2895600"/>
            <a:ext cx="1783080" cy="10029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3250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railway track analogy</a:t>
            </a:r>
            <a:endParaRPr lang="en-GB" dirty="0"/>
          </a:p>
        </p:txBody>
      </p:sp>
      <p:grpSp>
        <p:nvGrpSpPr>
          <p:cNvPr id="15" name="Group 14"/>
          <p:cNvGrpSpPr/>
          <p:nvPr/>
        </p:nvGrpSpPr>
        <p:grpSpPr>
          <a:xfrm>
            <a:off x="609600" y="2832100"/>
            <a:ext cx="3611880" cy="749300"/>
            <a:chOff x="609600" y="2908300"/>
            <a:chExt cx="3611880" cy="749300"/>
          </a:xfrm>
        </p:grpSpPr>
        <p:pic>
          <p:nvPicPr>
            <p:cNvPr id="101380" name="Picture 4"/>
            <p:cNvPicPr>
              <a:picLocks noChangeAspect="1" noChangeArrowheads="1"/>
            </p:cNvPicPr>
            <p:nvPr/>
          </p:nvPicPr>
          <p:blipFill>
            <a:blip r:embed="rId3" cstate="print"/>
            <a:srcRect r="38403"/>
            <a:stretch>
              <a:fillRect/>
            </a:stretch>
          </p:blipFill>
          <p:spPr bwMode="auto">
            <a:xfrm>
              <a:off x="1192212" y="2908300"/>
              <a:ext cx="2001838" cy="749300"/>
            </a:xfrm>
            <a:prstGeom prst="rect">
              <a:avLst/>
            </a:prstGeom>
            <a:noFill/>
          </p:spPr>
        </p:pic>
        <p:sp>
          <p:nvSpPr>
            <p:cNvPr id="101381" name="Rectangle 5"/>
            <p:cNvSpPr>
              <a:spLocks noChangeArrowheads="1"/>
            </p:cNvSpPr>
            <p:nvPr/>
          </p:nvSpPr>
          <p:spPr bwMode="auto">
            <a:xfrm>
              <a:off x="1557337" y="2908300"/>
              <a:ext cx="1276350" cy="700088"/>
            </a:xfrm>
            <a:prstGeom prst="rect">
              <a:avLst/>
            </a:prstGeom>
            <a:solidFill>
              <a:srgbClr val="D8D8D8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Function 1</a:t>
              </a:r>
              <a: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cs typeface="Arial" pitchFamily="34" charset="0"/>
                </a:rPr>
                <a:t/>
              </a:r>
              <a:b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cs typeface="Arial" pitchFamily="34" charset="0"/>
                </a:rPr>
              </a:br>
              <a: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apple -&gt; banana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01382" name="Picture 6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09600" y="3048000"/>
              <a:ext cx="525462" cy="468313"/>
            </a:xfrm>
            <a:prstGeom prst="rect">
              <a:avLst/>
            </a:prstGeom>
            <a:noFill/>
          </p:spPr>
        </p:pic>
        <p:pic>
          <p:nvPicPr>
            <p:cNvPr id="13" name="Picture 12" descr="banana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200400" y="2971800"/>
              <a:ext cx="1021080" cy="574358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4953000" y="2743200"/>
            <a:ext cx="3733800" cy="831851"/>
            <a:chOff x="4572000" y="2819400"/>
            <a:chExt cx="3733800" cy="831851"/>
          </a:xfrm>
        </p:grpSpPr>
        <p:pic>
          <p:nvPicPr>
            <p:cNvPr id="101383" name="Picture 7"/>
            <p:cNvPicPr>
              <a:picLocks noChangeAspect="1" noChangeArrowheads="1"/>
            </p:cNvPicPr>
            <p:nvPr/>
          </p:nvPicPr>
          <p:blipFill>
            <a:blip r:embed="rId3" cstate="print"/>
            <a:srcRect r="38403"/>
            <a:stretch>
              <a:fillRect/>
            </a:stretch>
          </p:blipFill>
          <p:spPr bwMode="auto">
            <a:xfrm>
              <a:off x="5630862" y="2903538"/>
              <a:ext cx="2001838" cy="747713"/>
            </a:xfrm>
            <a:prstGeom prst="rect">
              <a:avLst/>
            </a:prstGeom>
            <a:noFill/>
          </p:spPr>
        </p:pic>
        <p:sp>
          <p:nvSpPr>
            <p:cNvPr id="101384" name="Rectangle 8"/>
            <p:cNvSpPr>
              <a:spLocks noChangeArrowheads="1"/>
            </p:cNvSpPr>
            <p:nvPr/>
          </p:nvSpPr>
          <p:spPr bwMode="auto">
            <a:xfrm>
              <a:off x="5995987" y="2903538"/>
              <a:ext cx="1276350" cy="700088"/>
            </a:xfrm>
            <a:prstGeom prst="rect">
              <a:avLst/>
            </a:prstGeom>
            <a:solidFill>
              <a:srgbClr val="D8D8D8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Function 2</a:t>
              </a:r>
              <a: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cs typeface="Arial" pitchFamily="34" charset="0"/>
                </a:rPr>
                <a:t/>
              </a:r>
              <a:b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cs typeface="Arial" pitchFamily="34" charset="0"/>
                </a:rPr>
              </a:br>
              <a: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banana -&gt; cherry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4" name="Picture 13" descr="banana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572000" y="2971800"/>
              <a:ext cx="1021080" cy="574358"/>
            </a:xfrm>
            <a:prstGeom prst="rect">
              <a:avLst/>
            </a:prstGeom>
          </p:spPr>
        </p:pic>
        <p:pic>
          <p:nvPicPr>
            <p:cNvPr id="16" name="Picture 15" descr="cherry.jpg"/>
            <p:cNvPicPr>
              <a:picLocks noChangeAspect="1"/>
            </p:cNvPicPr>
            <p:nvPr/>
          </p:nvPicPr>
          <p:blipFill>
            <a:blip r:embed="rId6" cstate="print"/>
            <a:srcRect l="29502" t="13793" r="27586" b="21839"/>
            <a:stretch>
              <a:fillRect/>
            </a:stretch>
          </p:blipFill>
          <p:spPr>
            <a:xfrm>
              <a:off x="7696200" y="2819400"/>
              <a:ext cx="609600" cy="6858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railway track analogy</a:t>
            </a:r>
            <a:endParaRPr lang="en-GB" dirty="0"/>
          </a:p>
        </p:txBody>
      </p:sp>
      <p:grpSp>
        <p:nvGrpSpPr>
          <p:cNvPr id="8" name="Group 33"/>
          <p:cNvGrpSpPr/>
          <p:nvPr/>
        </p:nvGrpSpPr>
        <p:grpSpPr>
          <a:xfrm>
            <a:off x="4211638" y="2971540"/>
            <a:ext cx="1607166" cy="1524260"/>
            <a:chOff x="3810000" y="4724400"/>
            <a:chExt cx="1607166" cy="1524260"/>
          </a:xfrm>
        </p:grpSpPr>
        <p:sp>
          <p:nvSpPr>
            <p:cNvPr id="101388" name="Rectangle 12"/>
            <p:cNvSpPr>
              <a:spLocks noChangeArrowheads="1"/>
            </p:cNvSpPr>
            <p:nvPr/>
          </p:nvSpPr>
          <p:spPr bwMode="auto">
            <a:xfrm>
              <a:off x="3810000" y="4724400"/>
              <a:ext cx="703262" cy="469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2500" b="1" i="0" u="none" strike="noStrike" cap="none" normalizeH="0" baseline="0" dirty="0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libri" pitchFamily="34" charset="0"/>
                  <a:cs typeface="Arial" pitchFamily="34" charset="0"/>
                </a:rPr>
                <a:t>&gt;&gt;</a:t>
              </a:r>
              <a:endParaRPr kumimoji="0" lang="en-US" sz="18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21362639">
              <a:off x="4278584" y="5879328"/>
              <a:ext cx="1138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Composition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3726656" y="5493545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09600" y="2819400"/>
            <a:ext cx="3611880" cy="749300"/>
            <a:chOff x="609600" y="2908300"/>
            <a:chExt cx="3611880" cy="749300"/>
          </a:xfrm>
        </p:grpSpPr>
        <p:pic>
          <p:nvPicPr>
            <p:cNvPr id="19" name="Picture 4"/>
            <p:cNvPicPr>
              <a:picLocks noChangeAspect="1" noChangeArrowheads="1"/>
            </p:cNvPicPr>
            <p:nvPr/>
          </p:nvPicPr>
          <p:blipFill>
            <a:blip r:embed="rId3" cstate="print"/>
            <a:srcRect r="38403"/>
            <a:stretch>
              <a:fillRect/>
            </a:stretch>
          </p:blipFill>
          <p:spPr bwMode="auto">
            <a:xfrm>
              <a:off x="1192212" y="2908300"/>
              <a:ext cx="2001838" cy="749300"/>
            </a:xfrm>
            <a:prstGeom prst="rect">
              <a:avLst/>
            </a:prstGeom>
            <a:noFill/>
          </p:spPr>
        </p:pic>
        <p:sp>
          <p:nvSpPr>
            <p:cNvPr id="20" name="Rectangle 5"/>
            <p:cNvSpPr>
              <a:spLocks noChangeArrowheads="1"/>
            </p:cNvSpPr>
            <p:nvPr/>
          </p:nvSpPr>
          <p:spPr bwMode="auto">
            <a:xfrm>
              <a:off x="1557337" y="2908300"/>
              <a:ext cx="1276350" cy="700088"/>
            </a:xfrm>
            <a:prstGeom prst="rect">
              <a:avLst/>
            </a:prstGeom>
            <a:solidFill>
              <a:srgbClr val="D8D8D8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Function 1</a:t>
              </a:r>
              <a: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cs typeface="Arial" pitchFamily="34" charset="0"/>
                </a:rPr>
                <a:t/>
              </a:r>
              <a:b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cs typeface="Arial" pitchFamily="34" charset="0"/>
                </a:rPr>
              </a:br>
              <a: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apple -&gt; banana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25" name="Picture 6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09600" y="3048000"/>
              <a:ext cx="525462" cy="468313"/>
            </a:xfrm>
            <a:prstGeom prst="rect">
              <a:avLst/>
            </a:prstGeom>
            <a:noFill/>
          </p:spPr>
        </p:pic>
        <p:pic>
          <p:nvPicPr>
            <p:cNvPr id="30" name="Picture 29" descr="banana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200400" y="2971800"/>
              <a:ext cx="1021080" cy="574358"/>
            </a:xfrm>
            <a:prstGeom prst="rect">
              <a:avLst/>
            </a:prstGeom>
          </p:spPr>
        </p:pic>
      </p:grpSp>
      <p:grpSp>
        <p:nvGrpSpPr>
          <p:cNvPr id="33" name="Group 32"/>
          <p:cNvGrpSpPr/>
          <p:nvPr/>
        </p:nvGrpSpPr>
        <p:grpSpPr>
          <a:xfrm>
            <a:off x="4648200" y="2743200"/>
            <a:ext cx="3733800" cy="831851"/>
            <a:chOff x="4572000" y="2819400"/>
            <a:chExt cx="3733800" cy="831851"/>
          </a:xfrm>
        </p:grpSpPr>
        <p:pic>
          <p:nvPicPr>
            <p:cNvPr id="34" name="Picture 7"/>
            <p:cNvPicPr>
              <a:picLocks noChangeAspect="1" noChangeArrowheads="1"/>
            </p:cNvPicPr>
            <p:nvPr/>
          </p:nvPicPr>
          <p:blipFill>
            <a:blip r:embed="rId3" cstate="print"/>
            <a:srcRect r="38403"/>
            <a:stretch>
              <a:fillRect/>
            </a:stretch>
          </p:blipFill>
          <p:spPr bwMode="auto">
            <a:xfrm>
              <a:off x="5630862" y="2903538"/>
              <a:ext cx="2001838" cy="747713"/>
            </a:xfrm>
            <a:prstGeom prst="rect">
              <a:avLst/>
            </a:prstGeom>
            <a:noFill/>
          </p:spPr>
        </p:pic>
        <p:sp>
          <p:nvSpPr>
            <p:cNvPr id="35" name="Rectangle 8"/>
            <p:cNvSpPr>
              <a:spLocks noChangeArrowheads="1"/>
            </p:cNvSpPr>
            <p:nvPr/>
          </p:nvSpPr>
          <p:spPr bwMode="auto">
            <a:xfrm>
              <a:off x="5995987" y="2903538"/>
              <a:ext cx="1276350" cy="700088"/>
            </a:xfrm>
            <a:prstGeom prst="rect">
              <a:avLst/>
            </a:prstGeom>
            <a:solidFill>
              <a:srgbClr val="D8D8D8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Function 2</a:t>
              </a:r>
              <a: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cs typeface="Arial" pitchFamily="34" charset="0"/>
                </a:rPr>
                <a:t/>
              </a:r>
              <a:b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cs typeface="Arial" pitchFamily="34" charset="0"/>
                </a:rPr>
              </a:br>
              <a:r>
                <a:rPr kumimoji="0" lang="en-GB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banana -&gt; cherry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36" name="Picture 35" descr="banana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572000" y="2971800"/>
              <a:ext cx="1021080" cy="574358"/>
            </a:xfrm>
            <a:prstGeom prst="rect">
              <a:avLst/>
            </a:prstGeom>
          </p:spPr>
        </p:pic>
        <p:pic>
          <p:nvPicPr>
            <p:cNvPr id="37" name="Picture 36" descr="cherry.jpg"/>
            <p:cNvPicPr>
              <a:picLocks noChangeAspect="1"/>
            </p:cNvPicPr>
            <p:nvPr/>
          </p:nvPicPr>
          <p:blipFill>
            <a:blip r:embed="rId6" cstate="print"/>
            <a:srcRect l="29502" t="13793" r="27586" b="21839"/>
            <a:stretch>
              <a:fillRect/>
            </a:stretch>
          </p:blipFill>
          <p:spPr>
            <a:xfrm>
              <a:off x="7696200" y="2819400"/>
              <a:ext cx="609600" cy="6858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Functional</a:t>
            </a:r>
            <a:r>
              <a:rPr lang="en-GB" baseline="0" dirty="0" smtClean="0"/>
              <a:t> flow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1447800"/>
            <a:ext cx="8077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updateCustomer</a:t>
            </a:r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receiveRequest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canonicalizeEmail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updateDbFromRequest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sendEmail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400" dirty="0" smtClean="0">
                <a:latin typeface="Consolas" pitchFamily="49" charset="0"/>
                <a:cs typeface="Consolas" pitchFamily="49" charset="0"/>
              </a:rPr>
              <a:t>  &gt;&gt; </a:t>
            </a:r>
            <a:r>
              <a:rPr lang="en-GB" sz="2400" dirty="0" err="1" smtClean="0">
                <a:latin typeface="Consolas" pitchFamily="49" charset="0"/>
                <a:cs typeface="Consolas" pitchFamily="49" charset="0"/>
              </a:rPr>
              <a:t>returnMessage</a:t>
            </a:r>
            <a:endParaRPr lang="en-GB" sz="2400" dirty="0" smtClean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31693" y="4343400"/>
            <a:ext cx="2340467" cy="1636931"/>
            <a:chOff x="255493" y="3810000"/>
            <a:chExt cx="2340467" cy="1636931"/>
          </a:xfrm>
        </p:grpSpPr>
        <p:sp>
          <p:nvSpPr>
            <p:cNvPr id="6" name="TextBox 5"/>
            <p:cNvSpPr txBox="1"/>
            <p:nvPr/>
          </p:nvSpPr>
          <p:spPr>
            <a:xfrm>
              <a:off x="381000" y="4800600"/>
              <a:ext cx="22149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F# left-to-right composition operator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 flipH="1" flipV="1">
              <a:off x="255493" y="3810000"/>
              <a:ext cx="506506" cy="9906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459846 w 1612371"/>
                <a:gd name="connsiteY0" fmla="*/ 920396 h 4156780"/>
                <a:gd name="connsiteX1" fmla="*/ 145521 w 1612371"/>
                <a:gd name="connsiteY1" fmla="*/ 539396 h 4156780"/>
                <a:gd name="connsiteX2" fmla="*/ 1332971 w 1612371"/>
                <a:gd name="connsiteY2" fmla="*/ 4156779 h 4156780"/>
                <a:gd name="connsiteX0" fmla="*/ 459846 w 2188634"/>
                <a:gd name="connsiteY0" fmla="*/ 920398 h 4156780"/>
                <a:gd name="connsiteX1" fmla="*/ 145521 w 2188634"/>
                <a:gd name="connsiteY1" fmla="*/ 539398 h 4156780"/>
                <a:gd name="connsiteX2" fmla="*/ 1332971 w 2188634"/>
                <a:gd name="connsiteY2" fmla="*/ 4156781 h 4156780"/>
                <a:gd name="connsiteX0" fmla="*/ 0 w 873125"/>
                <a:gd name="connsiteY0" fmla="*/ 0 h 3236384"/>
                <a:gd name="connsiteX1" fmla="*/ 873125 w 873125"/>
                <a:gd name="connsiteY1" fmla="*/ 3236383 h 3236384"/>
                <a:gd name="connsiteX0" fmla="*/ 261938 w 261938"/>
                <a:gd name="connsiteY0" fmla="*/ 0 h 1912407"/>
                <a:gd name="connsiteX1" fmla="*/ 0 w 261938"/>
                <a:gd name="connsiteY1" fmla="*/ 1912408 h 1912407"/>
                <a:gd name="connsiteX0" fmla="*/ 261938 w 543393"/>
                <a:gd name="connsiteY0" fmla="*/ 0 h 1912409"/>
                <a:gd name="connsiteX1" fmla="*/ 0 w 543393"/>
                <a:gd name="connsiteY1" fmla="*/ 1912408 h 1912409"/>
                <a:gd name="connsiteX0" fmla="*/ 261938 w 580373"/>
                <a:gd name="connsiteY0" fmla="*/ 0 h 1912407"/>
                <a:gd name="connsiteX1" fmla="*/ 0 w 580373"/>
                <a:gd name="connsiteY1" fmla="*/ 1912408 h 1912407"/>
                <a:gd name="connsiteX0" fmla="*/ 87314 w 580373"/>
                <a:gd name="connsiteY0" fmla="*/ 0 h 1912409"/>
                <a:gd name="connsiteX1" fmla="*/ 0 w 580373"/>
                <a:gd name="connsiteY1" fmla="*/ 1912409 h 1912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0373" h="1912409">
                  <a:moveTo>
                    <a:pt x="87314" y="0"/>
                  </a:moveTo>
                  <a:cubicBezTo>
                    <a:pt x="368769" y="957647"/>
                    <a:pt x="580373" y="1548388"/>
                    <a:pt x="0" y="1912409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railway track analogy</a:t>
            </a:r>
            <a:endParaRPr lang="en-GB" dirty="0"/>
          </a:p>
        </p:txBody>
      </p:sp>
      <p:pic>
        <p:nvPicPr>
          <p:cNvPr id="37" name="Picture 4"/>
          <p:cNvPicPr>
            <a:picLocks noChangeAspect="1" noChangeArrowheads="1"/>
          </p:cNvPicPr>
          <p:nvPr/>
        </p:nvPicPr>
        <p:blipFill>
          <a:blip r:embed="rId3" cstate="print"/>
          <a:srcRect r="38403"/>
          <a:stretch>
            <a:fillRect/>
          </a:stretch>
        </p:blipFill>
        <p:spPr bwMode="auto">
          <a:xfrm>
            <a:off x="3249612" y="2900362"/>
            <a:ext cx="2617788" cy="749300"/>
          </a:xfrm>
          <a:prstGeom prst="rect">
            <a:avLst/>
          </a:prstGeom>
          <a:noFill/>
        </p:spPr>
      </p:pic>
      <p:sp>
        <p:nvSpPr>
          <p:cNvPr id="38" name="Rectangle 5"/>
          <p:cNvSpPr>
            <a:spLocks noChangeArrowheads="1"/>
          </p:cNvSpPr>
          <p:nvPr/>
        </p:nvSpPr>
        <p:spPr bwMode="auto">
          <a:xfrm>
            <a:off x="3810000" y="2895600"/>
            <a:ext cx="1566864" cy="700088"/>
          </a:xfrm>
          <a:prstGeom prst="rect">
            <a:avLst/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1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New Function</a:t>
            </a:r>
            <a:r>
              <a:rPr kumimoji="0" lang="en-GB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Arial" pitchFamily="34" charset="0"/>
              </a:rPr>
              <a:t/>
            </a:r>
            <a:br>
              <a:rPr kumimoji="0" lang="en-GB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Arial" pitchFamily="34" charset="0"/>
              </a:rPr>
            </a:br>
            <a:r>
              <a:rPr kumimoji="0" lang="en-GB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apple -&gt; cherry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0" name="Group 41"/>
          <p:cNvGrpSpPr/>
          <p:nvPr/>
        </p:nvGrpSpPr>
        <p:grpSpPr>
          <a:xfrm>
            <a:off x="4572000" y="2514600"/>
            <a:ext cx="2514954" cy="379414"/>
            <a:chOff x="3810000" y="5866398"/>
            <a:chExt cx="1981554" cy="990016"/>
          </a:xfrm>
        </p:grpSpPr>
        <p:sp>
          <p:nvSpPr>
            <p:cNvPr id="44" name="TextBox 43"/>
            <p:cNvSpPr txBox="1"/>
            <p:nvPr/>
          </p:nvSpPr>
          <p:spPr>
            <a:xfrm rot="237361" flipH="1">
              <a:off x="4278137" y="5866398"/>
              <a:ext cx="15134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New function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 rot="5400000" flipH="1" flipV="1">
              <a:off x="3650456" y="6255544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1" name="TextBox 40"/>
          <p:cNvSpPr txBox="1"/>
          <p:nvPr/>
        </p:nvSpPr>
        <p:spPr>
          <a:xfrm flipH="1">
            <a:off x="5166150" y="4028708"/>
            <a:ext cx="2453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C00000"/>
                </a:solidFill>
                <a:latin typeface="Conformity" pitchFamily="2" charset="0"/>
              </a:rPr>
              <a:t>Can't tell it was built from smaller functions!</a:t>
            </a:r>
            <a:endParaRPr lang="en-GB" dirty="0">
              <a:solidFill>
                <a:srgbClr val="C00000"/>
              </a:solidFill>
              <a:latin typeface="Conformity" pitchFamily="2" charset="0"/>
            </a:endParaRPr>
          </a:p>
        </p:txBody>
      </p:sp>
      <p:pic>
        <p:nvPicPr>
          <p:cNvPr id="12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90800" y="3036887"/>
            <a:ext cx="525462" cy="468313"/>
          </a:xfrm>
          <a:prstGeom prst="rect">
            <a:avLst/>
          </a:prstGeom>
          <a:noFill/>
        </p:spPr>
      </p:pic>
      <p:pic>
        <p:nvPicPr>
          <p:cNvPr id="13" name="Picture 12" descr="cherry.jpg"/>
          <p:cNvPicPr>
            <a:picLocks noChangeAspect="1"/>
          </p:cNvPicPr>
          <p:nvPr/>
        </p:nvPicPr>
        <p:blipFill>
          <a:blip r:embed="rId5" cstate="print"/>
          <a:srcRect l="29502" t="13793" r="27586" b="21839"/>
          <a:stretch>
            <a:fillRect/>
          </a:stretch>
        </p:blipFill>
        <p:spPr>
          <a:xfrm>
            <a:off x="5943600" y="2819400"/>
            <a:ext cx="609600" cy="685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 error generating function</a:t>
            </a:r>
            <a:endParaRPr lang="en-GB" dirty="0"/>
          </a:p>
        </p:txBody>
      </p:sp>
      <p:sp>
        <p:nvSpPr>
          <p:cNvPr id="12" name="AutoShape 3"/>
          <p:cNvSpPr>
            <a:spLocks noChangeArrowheads="1"/>
          </p:cNvSpPr>
          <p:nvPr/>
        </p:nvSpPr>
        <p:spPr bwMode="auto">
          <a:xfrm>
            <a:off x="1447800" y="2743200"/>
            <a:ext cx="1143000" cy="533400"/>
          </a:xfrm>
          <a:prstGeom prst="roundRect">
            <a:avLst>
              <a:gd name="adj" fmla="val 16667"/>
            </a:avLst>
          </a:prstGeom>
          <a:noFill/>
          <a:ln w="6350">
            <a:noFill/>
            <a:round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Request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3" name="AutoShape 4"/>
          <p:cNvCxnSpPr>
            <a:cxnSpLocks noChangeShapeType="1"/>
            <a:stCxn id="18" idx="2"/>
            <a:endCxn id="25" idx="1"/>
          </p:cNvCxnSpPr>
          <p:nvPr/>
        </p:nvCxnSpPr>
        <p:spPr bwMode="auto">
          <a:xfrm rot="16200000" flipH="1">
            <a:off x="4743450" y="2647950"/>
            <a:ext cx="190500" cy="1295400"/>
          </a:xfrm>
          <a:prstGeom prst="curvedConnector2">
            <a:avLst/>
          </a:prstGeom>
          <a:noFill/>
          <a:ln w="57150">
            <a:solidFill>
              <a:srgbClr val="C00000"/>
            </a:solidFill>
            <a:round/>
            <a:headEnd/>
            <a:tailEnd type="triangle" w="med" len="med"/>
          </a:ln>
        </p:spPr>
      </p:cxnSp>
      <p:sp>
        <p:nvSpPr>
          <p:cNvPr id="16" name="AutoShape 9"/>
          <p:cNvSpPr>
            <a:spLocks noChangeArrowheads="1"/>
          </p:cNvSpPr>
          <p:nvPr/>
        </p:nvSpPr>
        <p:spPr bwMode="auto">
          <a:xfrm>
            <a:off x="5486400" y="2743200"/>
            <a:ext cx="1600200" cy="476250"/>
          </a:xfrm>
          <a:prstGeom prst="roundRect">
            <a:avLst>
              <a:gd name="adj" fmla="val 16667"/>
            </a:avLst>
          </a:prstGeom>
          <a:noFill/>
          <a:ln w="6350">
            <a:noFill/>
            <a:round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Success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AutoShape 12"/>
          <p:cNvSpPr>
            <a:spLocks noChangeArrowheads="1"/>
          </p:cNvSpPr>
          <p:nvPr/>
        </p:nvSpPr>
        <p:spPr bwMode="auto">
          <a:xfrm>
            <a:off x="3429000" y="2743200"/>
            <a:ext cx="1524000" cy="457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6350">
            <a:solidFill>
              <a:srgbClr val="000000"/>
            </a:solidFill>
            <a:round/>
            <a:headEnd/>
            <a:tailEnd/>
          </a:ln>
          <a:effectLst/>
        </p:spPr>
        <p:txBody>
          <a:bodyPr vert="horz" wrap="square" lIns="91440" tIns="10800" rIns="91440" bIns="1080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Validate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1" name="AutoShape 15"/>
          <p:cNvCxnSpPr>
            <a:cxnSpLocks noChangeShapeType="1"/>
            <a:stCxn id="18" idx="3"/>
            <a:endCxn id="16" idx="1"/>
          </p:cNvCxnSpPr>
          <p:nvPr/>
        </p:nvCxnSpPr>
        <p:spPr bwMode="auto">
          <a:xfrm>
            <a:off x="4953000" y="2971800"/>
            <a:ext cx="533400" cy="9525"/>
          </a:xfrm>
          <a:prstGeom prst="straightConnector1">
            <a:avLst/>
          </a:prstGeom>
          <a:noFill/>
          <a:ln w="57150">
            <a:solidFill>
              <a:srgbClr val="00B050"/>
            </a:solidFill>
            <a:round/>
            <a:headEnd/>
            <a:tailEnd type="triangle" w="med" len="med"/>
          </a:ln>
        </p:spPr>
      </p:cxnSp>
      <p:cxnSp>
        <p:nvCxnSpPr>
          <p:cNvPr id="23" name="AutoShape 15"/>
          <p:cNvCxnSpPr>
            <a:cxnSpLocks noChangeShapeType="1"/>
            <a:endCxn id="18" idx="1"/>
          </p:cNvCxnSpPr>
          <p:nvPr/>
        </p:nvCxnSpPr>
        <p:spPr bwMode="auto">
          <a:xfrm>
            <a:off x="2743200" y="2971800"/>
            <a:ext cx="685800" cy="0"/>
          </a:xfrm>
          <a:prstGeom prst="straightConnector1">
            <a:avLst/>
          </a:prstGeom>
          <a:noFill/>
          <a:ln w="57150">
            <a:solidFill>
              <a:srgbClr val="00B050"/>
            </a:solidFill>
            <a:round/>
            <a:headEnd/>
            <a:tailEnd type="triangle" w="med" len="med"/>
          </a:ln>
        </p:spPr>
      </p:cxnSp>
      <p:sp>
        <p:nvSpPr>
          <p:cNvPr id="25" name="AutoShape 9"/>
          <p:cNvSpPr>
            <a:spLocks noChangeArrowheads="1"/>
          </p:cNvSpPr>
          <p:nvPr/>
        </p:nvSpPr>
        <p:spPr bwMode="auto">
          <a:xfrm>
            <a:off x="5486400" y="3200400"/>
            <a:ext cx="1600200" cy="381000"/>
          </a:xfrm>
          <a:prstGeom prst="roundRect">
            <a:avLst>
              <a:gd name="adj" fmla="val 16667"/>
            </a:avLst>
          </a:prstGeom>
          <a:noFill/>
          <a:ln w="6350">
            <a:noFill/>
            <a:round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Failure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24000" y="4227255"/>
            <a:ext cx="5715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err="1" smtClean="0">
                <a:latin typeface="Consolas" pitchFamily="49" charset="0"/>
                <a:cs typeface="Consolas" pitchFamily="49" charset="0"/>
              </a:rPr>
              <a:t>validateInput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 =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if input.name = ""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"Name must not be blank"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else if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input.email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""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"Email must not be blank"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else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  // happy path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21293867" flipH="1">
            <a:off x="6580346" y="3692122"/>
            <a:ext cx="2185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solidFill>
                  <a:srgbClr val="C00000"/>
                </a:solidFill>
                <a:latin typeface="Conformity" pitchFamily="2" charset="0"/>
              </a:rPr>
              <a:t>How do we model this as railway track?</a:t>
            </a:r>
            <a:endParaRPr lang="en-GB" sz="20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Introducing switches</a:t>
            </a:r>
            <a:endParaRPr lang="en-GB" dirty="0"/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14897" y="2743199"/>
            <a:ext cx="4556913" cy="18288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 rot="21600000">
            <a:off x="6400800" y="2895600"/>
            <a:ext cx="174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>
                <a:solidFill>
                  <a:srgbClr val="C00000"/>
                </a:solidFill>
                <a:latin typeface="Conformity" pitchFamily="2" charset="0"/>
              </a:rPr>
              <a:t>Success!</a:t>
            </a:r>
            <a:endParaRPr lang="en-GB" sz="32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21600000">
            <a:off x="6410071" y="3733800"/>
            <a:ext cx="174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>
                <a:solidFill>
                  <a:srgbClr val="C00000"/>
                </a:solidFill>
                <a:latin typeface="Conformity" pitchFamily="2" charset="0"/>
              </a:rPr>
              <a:t>Failure</a:t>
            </a:r>
            <a:endParaRPr lang="en-GB" sz="32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21600000">
            <a:off x="762000" y="2895600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>
                <a:solidFill>
                  <a:srgbClr val="C00000"/>
                </a:solidFill>
                <a:latin typeface="Conformity" pitchFamily="2" charset="0"/>
              </a:rPr>
              <a:t>Input -&gt;</a:t>
            </a:r>
            <a:endParaRPr lang="en-GB" sz="32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Connecting switches</a:t>
            </a:r>
            <a:endParaRPr lang="en-GB" dirty="0"/>
          </a:p>
        </p:txBody>
      </p:sp>
      <p:grpSp>
        <p:nvGrpSpPr>
          <p:cNvPr id="3" name="Group 7"/>
          <p:cNvGrpSpPr/>
          <p:nvPr/>
        </p:nvGrpSpPr>
        <p:grpSpPr>
          <a:xfrm>
            <a:off x="381000" y="2450068"/>
            <a:ext cx="3300232" cy="1512332"/>
            <a:chOff x="685801" y="2057980"/>
            <a:chExt cx="2666999" cy="1222153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TextBox 6"/>
            <p:cNvSpPr txBox="1"/>
            <p:nvPr/>
          </p:nvSpPr>
          <p:spPr>
            <a:xfrm>
              <a:off x="1486329" y="2057980"/>
              <a:ext cx="893588" cy="2984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Validate</a:t>
              </a:r>
              <a:endParaRPr lang="en-GB" dirty="0"/>
            </a:p>
          </p:txBody>
        </p:sp>
      </p:grpSp>
      <p:grpSp>
        <p:nvGrpSpPr>
          <p:cNvPr id="5" name="Group 8"/>
          <p:cNvGrpSpPr/>
          <p:nvPr/>
        </p:nvGrpSpPr>
        <p:grpSpPr>
          <a:xfrm>
            <a:off x="5105400" y="2450069"/>
            <a:ext cx="3166164" cy="1512336"/>
            <a:chOff x="685801" y="2006228"/>
            <a:chExt cx="2666999" cy="1273905"/>
          </a:xfrm>
        </p:grpSpPr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1499974" y="2006228"/>
              <a:ext cx="983052" cy="311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UpdateDb</a:t>
              </a:r>
              <a:endParaRPr lang="en-GB" dirty="0"/>
            </a:p>
          </p:txBody>
        </p:sp>
      </p:grpSp>
      <p:sp>
        <p:nvSpPr>
          <p:cNvPr id="49154" name="AutoShape 2"/>
          <p:cNvSpPr>
            <a:spLocks noChangeArrowheads="1"/>
          </p:cNvSpPr>
          <p:nvPr/>
        </p:nvSpPr>
        <p:spPr bwMode="auto">
          <a:xfrm>
            <a:off x="3505200" y="2514600"/>
            <a:ext cx="1447800" cy="381000"/>
          </a:xfrm>
          <a:prstGeom prst="roundRect">
            <a:avLst>
              <a:gd name="adj" fmla="val 16667"/>
            </a:avLst>
          </a:prstGeom>
          <a:noFill/>
          <a:ln w="6350">
            <a:noFill/>
            <a:round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0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on success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9155" name="AutoShape 3"/>
          <p:cNvSpPr>
            <a:spLocks noChangeArrowheads="1"/>
          </p:cNvSpPr>
          <p:nvPr/>
        </p:nvSpPr>
        <p:spPr bwMode="auto">
          <a:xfrm>
            <a:off x="3581400" y="3581400"/>
            <a:ext cx="990600" cy="381000"/>
          </a:xfrm>
          <a:prstGeom prst="roundRect">
            <a:avLst>
              <a:gd name="adj" fmla="val 16667"/>
            </a:avLst>
          </a:prstGeom>
          <a:noFill/>
          <a:ln w="6350">
            <a:noFill/>
            <a:round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0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bypass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5" name="AutoShape 15"/>
          <p:cNvCxnSpPr>
            <a:cxnSpLocks noChangeShapeType="1"/>
          </p:cNvCxnSpPr>
          <p:nvPr/>
        </p:nvCxnSpPr>
        <p:spPr bwMode="auto">
          <a:xfrm>
            <a:off x="3581400" y="2971800"/>
            <a:ext cx="1524000" cy="0"/>
          </a:xfrm>
          <a:prstGeom prst="straightConnector1">
            <a:avLst/>
          </a:prstGeom>
          <a:noFill/>
          <a:ln w="57150">
            <a:solidFill>
              <a:srgbClr val="00B050"/>
            </a:solidFill>
            <a:round/>
            <a:headEnd/>
            <a:tailEnd type="triangle" w="med" len="med"/>
          </a:ln>
        </p:spPr>
      </p:cxnSp>
      <p:cxnSp>
        <p:nvCxnSpPr>
          <p:cNvPr id="22" name="AutoShape 4"/>
          <p:cNvCxnSpPr>
            <a:cxnSpLocks noChangeShapeType="1"/>
          </p:cNvCxnSpPr>
          <p:nvPr/>
        </p:nvCxnSpPr>
        <p:spPr bwMode="auto">
          <a:xfrm>
            <a:off x="3581400" y="3505200"/>
            <a:ext cx="4419600" cy="609600"/>
          </a:xfrm>
          <a:prstGeom prst="curvedConnector3">
            <a:avLst>
              <a:gd name="adj1" fmla="val 50000"/>
            </a:avLst>
          </a:prstGeom>
          <a:noFill/>
          <a:ln w="57150">
            <a:solidFill>
              <a:srgbClr val="C00000"/>
            </a:solidFill>
            <a:round/>
            <a:headEnd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4" grpId="0"/>
      <p:bldP spid="49155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Connecting switches</a:t>
            </a:r>
            <a:endParaRPr lang="en-GB" dirty="0"/>
          </a:p>
        </p:txBody>
      </p:sp>
      <p:pic>
        <p:nvPicPr>
          <p:cNvPr id="49153" name="Picture 1"/>
          <p:cNvPicPr>
            <a:picLocks noChangeAspect="1" noChangeArrowheads="1"/>
          </p:cNvPicPr>
          <p:nvPr/>
        </p:nvPicPr>
        <p:blipFill>
          <a:blip r:embed="rId3" cstate="print"/>
          <a:srcRect r="33654"/>
          <a:stretch>
            <a:fillRect/>
          </a:stretch>
        </p:blipFill>
        <p:spPr bwMode="auto">
          <a:xfrm>
            <a:off x="1143000" y="2362201"/>
            <a:ext cx="6172200" cy="1587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2438400" y="23622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Validate</a:t>
            </a:r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5257800" y="23622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UpdateDb</a:t>
            </a:r>
            <a:endParaRPr lang="en-GB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Connecting switches</a:t>
            </a:r>
            <a:endParaRPr lang="en-GB" dirty="0"/>
          </a:p>
        </p:txBody>
      </p:sp>
      <p:grpSp>
        <p:nvGrpSpPr>
          <p:cNvPr id="8" name="Group 7"/>
          <p:cNvGrpSpPr/>
          <p:nvPr/>
        </p:nvGrpSpPr>
        <p:grpSpPr>
          <a:xfrm>
            <a:off x="381000" y="2373868"/>
            <a:ext cx="2666999" cy="1283732"/>
            <a:chOff x="685801" y="1996401"/>
            <a:chExt cx="2666999" cy="1283732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TextBox 6"/>
            <p:cNvSpPr txBox="1"/>
            <p:nvPr/>
          </p:nvSpPr>
          <p:spPr>
            <a:xfrm>
              <a:off x="1371600" y="1996401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Validate</a:t>
              </a:r>
              <a:endParaRPr lang="en-GB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276599" y="2373868"/>
            <a:ext cx="2666999" cy="1283732"/>
            <a:chOff x="685801" y="1996401"/>
            <a:chExt cx="2666999" cy="1283732"/>
          </a:xfrm>
        </p:grpSpPr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1371600" y="1996401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UpdateDb</a:t>
              </a:r>
              <a:endParaRPr lang="en-GB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172200" y="2373868"/>
            <a:ext cx="2666999" cy="1283732"/>
            <a:chOff x="685801" y="1996401"/>
            <a:chExt cx="2666999" cy="1283732"/>
          </a:xfrm>
        </p:grpSpPr>
        <p:pic>
          <p:nvPicPr>
            <p:cNvPr id="13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extBox 13"/>
            <p:cNvSpPr txBox="1"/>
            <p:nvPr/>
          </p:nvSpPr>
          <p:spPr>
            <a:xfrm>
              <a:off x="1371600" y="1996401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SendEmail</a:t>
              </a:r>
              <a:endParaRPr lang="en-GB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5313" y="2514600"/>
            <a:ext cx="7953375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Connecting switches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1600200" y="23622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Validate</a:t>
            </a:r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4038600" y="23622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UpdateDb</a:t>
            </a:r>
            <a:endParaRPr lang="en-GB" dirty="0"/>
          </a:p>
        </p:txBody>
      </p:sp>
      <p:sp>
        <p:nvSpPr>
          <p:cNvPr id="17" name="TextBox 16"/>
          <p:cNvSpPr txBox="1"/>
          <p:nvPr/>
        </p:nvSpPr>
        <p:spPr>
          <a:xfrm>
            <a:off x="6400800" y="23622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SendEmail</a:t>
            </a:r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 rot="21540000" flipH="1">
            <a:off x="2060163" y="4601998"/>
            <a:ext cx="60169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This is the "two track" model – </a:t>
            </a:r>
            <a:b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</a:br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the basis for the "Railway Oriented Programming" approach to error handling.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The two-track model in practice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Composing switches</a:t>
            </a:r>
            <a:endParaRPr lang="en-GB" dirty="0"/>
          </a:p>
        </p:txBody>
      </p:sp>
      <p:pic>
        <p:nvPicPr>
          <p:cNvPr id="48129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5313" y="2514600"/>
            <a:ext cx="7953375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1303200" y="2362200"/>
            <a:ext cx="1440000" cy="12954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Validate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86200" y="2362200"/>
            <a:ext cx="1440000" cy="12954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48400" y="2362200"/>
            <a:ext cx="1440000" cy="12954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SendEmail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 rot="21540000" flipH="1">
            <a:off x="920252" y="4228160"/>
            <a:ext cx="42646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solidFill>
                  <a:srgbClr val="C00000"/>
                </a:solidFill>
                <a:latin typeface="Conformity" pitchFamily="2" charset="0"/>
              </a:rPr>
              <a:t>Here we have a series of black box functions that are straddling a two-track railway.</a:t>
            </a:r>
            <a:endParaRPr lang="en-GB" sz="20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Composing switches</a:t>
            </a:r>
            <a:endParaRPr lang="en-GB" dirty="0"/>
          </a:p>
        </p:txBody>
      </p:sp>
      <p:pic>
        <p:nvPicPr>
          <p:cNvPr id="48129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5313" y="2514600"/>
            <a:ext cx="7953375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1303200" y="23622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Validate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86200" y="23622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48400" y="23622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SendEmail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 rot="21540000" flipH="1">
            <a:off x="920252" y="4228160"/>
            <a:ext cx="42646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solidFill>
                  <a:srgbClr val="C00000"/>
                </a:solidFill>
                <a:latin typeface="Conformity" pitchFamily="2" charset="0"/>
              </a:rPr>
              <a:t>Here we have a series of black box functions that are straddling a two-track railway.</a:t>
            </a:r>
            <a:endParaRPr lang="en-GB" sz="20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21540000" flipH="1">
            <a:off x="1758452" y="5144048"/>
            <a:ext cx="4264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rgbClr val="C00000"/>
                </a:solidFill>
                <a:latin typeface="Conformity" pitchFamily="2" charset="0"/>
              </a:rPr>
              <a:t>Inside each box there is a switch function.</a:t>
            </a:r>
            <a:endParaRPr lang="en-GB" sz="2000" dirty="0">
              <a:solidFill>
                <a:srgbClr val="C00000"/>
              </a:solidFill>
              <a:latin typeface="Conformity" pitchFamily="2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Straying from the happy path...</a:t>
            </a:r>
            <a:endParaRPr lang="en-GB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What do you do when </a:t>
            </a:r>
            <a:br>
              <a:rPr lang="en-GB" dirty="0" smtClean="0"/>
            </a:br>
            <a:r>
              <a:rPr lang="en-GB" dirty="0" smtClean="0"/>
              <a:t>something goes wrong?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4"/>
          <p:cNvPicPr>
            <a:picLocks noChangeAspect="1" noChangeArrowheads="1"/>
          </p:cNvPicPr>
          <p:nvPr/>
        </p:nvPicPr>
        <p:blipFill>
          <a:blip r:embed="rId3" cstate="print"/>
          <a:srcRect l="9524" r="11112" b="4478"/>
          <a:stretch>
            <a:fillRect/>
          </a:stretch>
        </p:blipFill>
        <p:spPr bwMode="auto">
          <a:xfrm>
            <a:off x="3429000" y="27432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4"/>
          <p:cNvPicPr>
            <a:picLocks noChangeAspect="1" noChangeArrowheads="1"/>
          </p:cNvPicPr>
          <p:nvPr/>
        </p:nvPicPr>
        <p:blipFill>
          <a:blip r:embed="rId3" cstate="print"/>
          <a:srcRect l="9524" r="11112" b="4478"/>
          <a:stretch>
            <a:fillRect/>
          </a:stretch>
        </p:blipFill>
        <p:spPr bwMode="auto">
          <a:xfrm>
            <a:off x="5867400" y="27432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7764" name="Picture 4"/>
          <p:cNvPicPr>
            <a:picLocks noChangeAspect="1" noChangeArrowheads="1"/>
          </p:cNvPicPr>
          <p:nvPr/>
        </p:nvPicPr>
        <p:blipFill>
          <a:blip r:embed="rId3" cstate="print"/>
          <a:srcRect l="9524" r="11112" b="4478"/>
          <a:stretch>
            <a:fillRect/>
          </a:stretch>
        </p:blipFill>
        <p:spPr bwMode="auto">
          <a:xfrm>
            <a:off x="1066800" y="27432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Composing switches</a:t>
            </a:r>
            <a:endParaRPr lang="en-GB" dirty="0"/>
          </a:p>
        </p:txBody>
      </p:sp>
      <p:sp>
        <p:nvSpPr>
          <p:cNvPr id="13" name="Rectangle 12"/>
          <p:cNvSpPr/>
          <p:nvPr/>
        </p:nvSpPr>
        <p:spPr>
          <a:xfrm>
            <a:off x="1335000" y="2362200"/>
            <a:ext cx="1332000" cy="12954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Validate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733800" y="2362200"/>
            <a:ext cx="1332000" cy="12954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172200" y="2362200"/>
            <a:ext cx="1332000" cy="12954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SendEmail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8" name="Rectangle 12"/>
          <p:cNvSpPr>
            <a:spLocks noChangeArrowheads="1"/>
          </p:cNvSpPr>
          <p:nvPr/>
        </p:nvSpPr>
        <p:spPr bwMode="auto">
          <a:xfrm>
            <a:off x="2971800" y="2743200"/>
            <a:ext cx="703262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5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Calibri" pitchFamily="34" charset="0"/>
                <a:cs typeface="Arial" pitchFamily="34" charset="0"/>
              </a:rPr>
              <a:t>&gt;&gt;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Rectangle 12"/>
          <p:cNvSpPr>
            <a:spLocks noChangeArrowheads="1"/>
          </p:cNvSpPr>
          <p:nvPr/>
        </p:nvSpPr>
        <p:spPr bwMode="auto">
          <a:xfrm>
            <a:off x="5334000" y="2743200"/>
            <a:ext cx="703262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5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Calibri" pitchFamily="34" charset="0"/>
                <a:cs typeface="Arial" pitchFamily="34" charset="0"/>
              </a:rPr>
              <a:t>&gt;&gt;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219200" y="4353580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rgbClr val="C00000"/>
                </a:solidFill>
                <a:latin typeface="Conformity" pitchFamily="2" charset="0"/>
              </a:rPr>
              <a:t>Composing one-track functions is fine...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 cstate="print"/>
          <a:srcRect l="12403" t="9877" r="10078" b="11111"/>
          <a:stretch>
            <a:fillRect/>
          </a:stretch>
        </p:blipFill>
        <p:spPr bwMode="auto">
          <a:xfrm>
            <a:off x="3429000" y="34290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3" cstate="print"/>
          <a:srcRect l="12403" t="9877" r="10078" b="11111"/>
          <a:stretch>
            <a:fillRect/>
          </a:stretch>
        </p:blipFill>
        <p:spPr bwMode="auto">
          <a:xfrm>
            <a:off x="5867400" y="34290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7763" name="Picture 3"/>
          <p:cNvPicPr>
            <a:picLocks noChangeAspect="1" noChangeArrowheads="1"/>
          </p:cNvPicPr>
          <p:nvPr/>
        </p:nvPicPr>
        <p:blipFill>
          <a:blip r:embed="rId3" cstate="print"/>
          <a:srcRect l="12403" t="9877" r="10078" b="11111"/>
          <a:stretch>
            <a:fillRect/>
          </a:stretch>
        </p:blipFill>
        <p:spPr bwMode="auto">
          <a:xfrm>
            <a:off x="1066800" y="34290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4"/>
          <p:cNvPicPr>
            <a:picLocks noChangeAspect="1" noChangeArrowheads="1"/>
          </p:cNvPicPr>
          <p:nvPr/>
        </p:nvPicPr>
        <p:blipFill>
          <a:blip r:embed="rId4" cstate="print"/>
          <a:srcRect l="9524" r="11112" b="4478"/>
          <a:stretch>
            <a:fillRect/>
          </a:stretch>
        </p:blipFill>
        <p:spPr bwMode="auto">
          <a:xfrm>
            <a:off x="3429000" y="27432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4"/>
          <p:cNvPicPr>
            <a:picLocks noChangeAspect="1" noChangeArrowheads="1"/>
          </p:cNvPicPr>
          <p:nvPr/>
        </p:nvPicPr>
        <p:blipFill>
          <a:blip r:embed="rId4" cstate="print"/>
          <a:srcRect l="9524" r="11112" b="4478"/>
          <a:stretch>
            <a:fillRect/>
          </a:stretch>
        </p:blipFill>
        <p:spPr bwMode="auto">
          <a:xfrm>
            <a:off x="5867400" y="27432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7764" name="Picture 4"/>
          <p:cNvPicPr>
            <a:picLocks noChangeAspect="1" noChangeArrowheads="1"/>
          </p:cNvPicPr>
          <p:nvPr/>
        </p:nvPicPr>
        <p:blipFill>
          <a:blip r:embed="rId4" cstate="print"/>
          <a:srcRect l="9524" r="11112" b="4478"/>
          <a:stretch>
            <a:fillRect/>
          </a:stretch>
        </p:blipFill>
        <p:spPr bwMode="auto">
          <a:xfrm>
            <a:off x="1066800" y="27432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Composing switches</a:t>
            </a:r>
            <a:endParaRPr lang="en-GB" dirty="0"/>
          </a:p>
        </p:txBody>
      </p:sp>
      <p:sp>
        <p:nvSpPr>
          <p:cNvPr id="13" name="Rectangle 12"/>
          <p:cNvSpPr/>
          <p:nvPr/>
        </p:nvSpPr>
        <p:spPr>
          <a:xfrm>
            <a:off x="1335000" y="2362200"/>
            <a:ext cx="1332000" cy="1752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Validate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733800" y="2362200"/>
            <a:ext cx="1332000" cy="1752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172200" y="2362200"/>
            <a:ext cx="1332000" cy="1752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SendEmail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8" name="Rectangle 12"/>
          <p:cNvSpPr>
            <a:spLocks noChangeArrowheads="1"/>
          </p:cNvSpPr>
          <p:nvPr/>
        </p:nvSpPr>
        <p:spPr bwMode="auto">
          <a:xfrm>
            <a:off x="2971800" y="3111500"/>
            <a:ext cx="703262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5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Calibri" pitchFamily="34" charset="0"/>
                <a:cs typeface="Arial" pitchFamily="34" charset="0"/>
              </a:rPr>
              <a:t>&gt;&gt;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Rectangle 12"/>
          <p:cNvSpPr>
            <a:spLocks noChangeArrowheads="1"/>
          </p:cNvSpPr>
          <p:nvPr/>
        </p:nvSpPr>
        <p:spPr bwMode="auto">
          <a:xfrm>
            <a:off x="5334000" y="3111500"/>
            <a:ext cx="703262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5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Calibri" pitchFamily="34" charset="0"/>
                <a:cs typeface="Arial" pitchFamily="34" charset="0"/>
              </a:rPr>
              <a:t>&gt;&gt;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66800" y="4343400"/>
            <a:ext cx="601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rgbClr val="C00000"/>
                </a:solidFill>
                <a:latin typeface="Conformity" pitchFamily="2" charset="0"/>
              </a:rPr>
              <a:t>... and composing two-track functions is fine...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 cstate="print"/>
          <a:srcRect l="27907" t="9877" r="10078" b="11111"/>
          <a:stretch>
            <a:fillRect/>
          </a:stretch>
        </p:blipFill>
        <p:spPr bwMode="auto">
          <a:xfrm>
            <a:off x="3810000" y="3429000"/>
            <a:ext cx="1524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3" cstate="print"/>
          <a:srcRect l="31008" t="9877" r="10078" b="11111"/>
          <a:stretch>
            <a:fillRect/>
          </a:stretch>
        </p:blipFill>
        <p:spPr bwMode="auto">
          <a:xfrm>
            <a:off x="6324600" y="3429000"/>
            <a:ext cx="1447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7763" name="Picture 3"/>
          <p:cNvPicPr>
            <a:picLocks noChangeAspect="1" noChangeArrowheads="1"/>
          </p:cNvPicPr>
          <p:nvPr/>
        </p:nvPicPr>
        <p:blipFill>
          <a:blip r:embed="rId3" cstate="print"/>
          <a:srcRect l="31008" t="9877" r="10078" b="11111"/>
          <a:stretch>
            <a:fillRect/>
          </a:stretch>
        </p:blipFill>
        <p:spPr bwMode="auto">
          <a:xfrm>
            <a:off x="1524000" y="3429000"/>
            <a:ext cx="1447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4"/>
          <p:cNvPicPr>
            <a:picLocks noChangeAspect="1" noChangeArrowheads="1"/>
          </p:cNvPicPr>
          <p:nvPr/>
        </p:nvPicPr>
        <p:blipFill>
          <a:blip r:embed="rId4" cstate="print"/>
          <a:srcRect l="9524" r="11112" b="4478"/>
          <a:stretch>
            <a:fillRect/>
          </a:stretch>
        </p:blipFill>
        <p:spPr bwMode="auto">
          <a:xfrm>
            <a:off x="3429000" y="27432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4"/>
          <p:cNvPicPr>
            <a:picLocks noChangeAspect="1" noChangeArrowheads="1"/>
          </p:cNvPicPr>
          <p:nvPr/>
        </p:nvPicPr>
        <p:blipFill>
          <a:blip r:embed="rId4" cstate="print"/>
          <a:srcRect l="9524" r="11112" b="4478"/>
          <a:stretch>
            <a:fillRect/>
          </a:stretch>
        </p:blipFill>
        <p:spPr bwMode="auto">
          <a:xfrm>
            <a:off x="5867400" y="27432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7764" name="Picture 4"/>
          <p:cNvPicPr>
            <a:picLocks noChangeAspect="1" noChangeArrowheads="1"/>
          </p:cNvPicPr>
          <p:nvPr/>
        </p:nvPicPr>
        <p:blipFill>
          <a:blip r:embed="rId4" cstate="print"/>
          <a:srcRect l="9524" r="11112" b="4478"/>
          <a:stretch>
            <a:fillRect/>
          </a:stretch>
        </p:blipFill>
        <p:spPr bwMode="auto">
          <a:xfrm>
            <a:off x="1066800" y="2743200"/>
            <a:ext cx="1905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Composing switches</a:t>
            </a:r>
            <a:endParaRPr lang="en-GB" dirty="0"/>
          </a:p>
        </p:txBody>
      </p:sp>
      <p:sp>
        <p:nvSpPr>
          <p:cNvPr id="13" name="Rectangle 12"/>
          <p:cNvSpPr/>
          <p:nvPr/>
        </p:nvSpPr>
        <p:spPr>
          <a:xfrm>
            <a:off x="1335000" y="2362200"/>
            <a:ext cx="1332000" cy="1752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Validate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733800" y="2362200"/>
            <a:ext cx="1332000" cy="1752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172200" y="2362200"/>
            <a:ext cx="1332000" cy="1752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SendEmail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18786" name="Rectangle 2"/>
          <p:cNvSpPr>
            <a:spLocks noChangeArrowheads="1"/>
          </p:cNvSpPr>
          <p:nvPr/>
        </p:nvSpPr>
        <p:spPr bwMode="auto">
          <a:xfrm>
            <a:off x="2879725" y="2895600"/>
            <a:ext cx="701675" cy="471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0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Times New Roman" pitchFamily="18" charset="0"/>
                <a:cs typeface="Arial" pitchFamily="34" charset="0"/>
                <a:sym typeface="Wingdings" pitchFamily="2" charset="2"/>
              </a:rPr>
              <a:t>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5257800" y="2895600"/>
            <a:ext cx="7016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0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Times New Roman" pitchFamily="18" charset="0"/>
                <a:cs typeface="Arial" pitchFamily="34" charset="0"/>
                <a:sym typeface="Wingdings" pitchFamily="2" charset="2"/>
              </a:rPr>
              <a:t>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66800" y="4343400"/>
            <a:ext cx="6324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rgbClr val="C00000"/>
                </a:solidFill>
                <a:latin typeface="Conformity" pitchFamily="2" charset="0"/>
              </a:rPr>
              <a:t>... but composing switches is not allowed!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Composing switches</a:t>
            </a:r>
            <a:endParaRPr lang="en-GB" dirty="0"/>
          </a:p>
        </p:txBody>
      </p:sp>
      <p:grpSp>
        <p:nvGrpSpPr>
          <p:cNvPr id="16" name="Group 15"/>
          <p:cNvGrpSpPr/>
          <p:nvPr/>
        </p:nvGrpSpPr>
        <p:grpSpPr>
          <a:xfrm>
            <a:off x="1219200" y="3921590"/>
            <a:ext cx="6477000" cy="1131332"/>
            <a:chOff x="1219200" y="3921590"/>
            <a:chExt cx="6477000" cy="1131332"/>
          </a:xfrm>
        </p:grpSpPr>
        <p:pic>
          <p:nvPicPr>
            <p:cNvPr id="39937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276600" y="4114800"/>
              <a:ext cx="2209800" cy="9381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3810000" y="3921590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Validate</a:t>
              </a:r>
              <a:endParaRPr lang="en-GB" dirty="0"/>
            </a:p>
          </p:txBody>
        </p:sp>
        <p:sp>
          <p:nvSpPr>
            <p:cNvPr id="13" name="AutoShape 10"/>
            <p:cNvSpPr>
              <a:spLocks noChangeAspect="1" noChangeArrowheads="1"/>
            </p:cNvSpPr>
            <p:nvPr/>
          </p:nvSpPr>
          <p:spPr bwMode="auto">
            <a:xfrm>
              <a:off x="1219200" y="4114800"/>
              <a:ext cx="1752600" cy="838199"/>
            </a:xfrm>
            <a:prstGeom prst="rightArrow">
              <a:avLst>
                <a:gd name="adj1" fmla="val 50000"/>
                <a:gd name="adj2" fmla="val 25735"/>
              </a:avLst>
            </a:prstGeom>
            <a:solidFill>
              <a:srgbClr val="D8D8D8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effectLst/>
                  <a:latin typeface="Calibri" pitchFamily="34" charset="0"/>
                  <a:cs typeface="Arial" pitchFamily="34" charset="0"/>
                </a:rPr>
                <a:t>Two-track input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AutoShape 10"/>
            <p:cNvSpPr>
              <a:spLocks noChangeAspect="1" noChangeArrowheads="1"/>
            </p:cNvSpPr>
            <p:nvPr/>
          </p:nvSpPr>
          <p:spPr bwMode="auto">
            <a:xfrm>
              <a:off x="5943600" y="4114800"/>
              <a:ext cx="1752600" cy="838199"/>
            </a:xfrm>
            <a:prstGeom prst="rightArrow">
              <a:avLst>
                <a:gd name="adj1" fmla="val 50000"/>
                <a:gd name="adj2" fmla="val 25735"/>
              </a:avLst>
            </a:prstGeom>
            <a:solidFill>
              <a:srgbClr val="D8D8D8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Two-track input</a:t>
              </a: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19200" y="1752600"/>
            <a:ext cx="6477000" cy="1283732"/>
            <a:chOff x="1219200" y="1752600"/>
            <a:chExt cx="6477000" cy="1283732"/>
          </a:xfrm>
        </p:grpSpPr>
        <p:grpSp>
          <p:nvGrpSpPr>
            <p:cNvPr id="4" name="Group 3"/>
            <p:cNvGrpSpPr/>
            <p:nvPr/>
          </p:nvGrpSpPr>
          <p:grpSpPr>
            <a:xfrm>
              <a:off x="3124200" y="1752600"/>
              <a:ext cx="2666999" cy="1283732"/>
              <a:chOff x="685801" y="1996401"/>
              <a:chExt cx="2666999" cy="1283732"/>
            </a:xfrm>
          </p:grpSpPr>
          <p:pic>
            <p:nvPicPr>
              <p:cNvPr id="5" name="Picture 2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685801" y="2209801"/>
                <a:ext cx="2666999" cy="1070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1371599" y="1996401"/>
                <a:ext cx="19812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Validate</a:t>
                </a:r>
                <a:endParaRPr lang="en-GB" dirty="0"/>
              </a:p>
            </p:txBody>
          </p:sp>
        </p:grpSp>
        <p:sp>
          <p:nvSpPr>
            <p:cNvPr id="12" name="AutoShape 10"/>
            <p:cNvSpPr>
              <a:spLocks noChangeAspect="1" noChangeArrowheads="1"/>
            </p:cNvSpPr>
            <p:nvPr/>
          </p:nvSpPr>
          <p:spPr bwMode="auto">
            <a:xfrm>
              <a:off x="1219200" y="1828800"/>
              <a:ext cx="1752600" cy="838199"/>
            </a:xfrm>
            <a:prstGeom prst="rightArrow">
              <a:avLst>
                <a:gd name="adj1" fmla="val 50000"/>
                <a:gd name="adj2" fmla="val 25735"/>
              </a:avLst>
            </a:prstGeom>
            <a:solidFill>
              <a:srgbClr val="D8D8D8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One-track input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5" name="AutoShape 10"/>
            <p:cNvSpPr>
              <a:spLocks noChangeAspect="1" noChangeArrowheads="1"/>
            </p:cNvSpPr>
            <p:nvPr/>
          </p:nvSpPr>
          <p:spPr bwMode="auto">
            <a:xfrm>
              <a:off x="5943600" y="1828800"/>
              <a:ext cx="1752600" cy="838199"/>
            </a:xfrm>
            <a:prstGeom prst="rightArrow">
              <a:avLst>
                <a:gd name="adj1" fmla="val 50000"/>
                <a:gd name="adj2" fmla="val 25735"/>
              </a:avLst>
            </a:prstGeom>
            <a:solidFill>
              <a:srgbClr val="D8D8D8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GB" sz="16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cs typeface="Arial" pitchFamily="34" charset="0"/>
                </a:rPr>
                <a:t>Two-track input</a:t>
              </a: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8" name="Group 33"/>
          <p:cNvGrpSpPr/>
          <p:nvPr/>
        </p:nvGrpSpPr>
        <p:grpSpPr>
          <a:xfrm>
            <a:off x="3200400" y="2438400"/>
            <a:ext cx="2436849" cy="1021873"/>
            <a:chOff x="3886200" y="5334001"/>
            <a:chExt cx="2436849" cy="1021873"/>
          </a:xfrm>
        </p:grpSpPr>
        <p:sp>
          <p:nvSpPr>
            <p:cNvPr id="19" name="TextBox 18"/>
            <p:cNvSpPr txBox="1"/>
            <p:nvPr/>
          </p:nvSpPr>
          <p:spPr>
            <a:xfrm rot="21540000">
              <a:off x="4277503" y="5709543"/>
              <a:ext cx="20455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Before: Not suitable for composition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0" name="Freeform 19"/>
            <p:cNvSpPr/>
            <p:nvPr/>
          </p:nvSpPr>
          <p:spPr>
            <a:xfrm rot="16200000" flipH="1">
              <a:off x="3726656" y="5493545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" name="Group 33"/>
          <p:cNvGrpSpPr/>
          <p:nvPr/>
        </p:nvGrpSpPr>
        <p:grpSpPr>
          <a:xfrm>
            <a:off x="3276600" y="5105400"/>
            <a:ext cx="2436848" cy="1021873"/>
            <a:chOff x="3886201" y="5334001"/>
            <a:chExt cx="2436848" cy="1021873"/>
          </a:xfrm>
        </p:grpSpPr>
        <p:sp>
          <p:nvSpPr>
            <p:cNvPr id="22" name="TextBox 21"/>
            <p:cNvSpPr txBox="1"/>
            <p:nvPr/>
          </p:nvSpPr>
          <p:spPr>
            <a:xfrm rot="60000">
              <a:off x="4277503" y="5709543"/>
              <a:ext cx="20455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After: Suitable for composition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3" name="Freeform 22"/>
            <p:cNvSpPr/>
            <p:nvPr/>
          </p:nvSpPr>
          <p:spPr>
            <a:xfrm rot="16200000" flipH="1">
              <a:off x="3802063" y="5418139"/>
              <a:ext cx="609602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5" name="TextBox 24"/>
          <p:cNvSpPr txBox="1"/>
          <p:nvPr/>
        </p:nvSpPr>
        <p:spPr>
          <a:xfrm rot="21540000" flipH="1">
            <a:off x="5781493" y="5286961"/>
            <a:ext cx="3352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rgbClr val="C00000"/>
                </a:solidFill>
                <a:latin typeface="Conformity" pitchFamily="2" charset="0"/>
              </a:rPr>
              <a:t>So how can we convert from the "before" case to the "after" case?</a:t>
            </a:r>
            <a:endParaRPr lang="en-GB" sz="2400" dirty="0">
              <a:solidFill>
                <a:srgbClr val="C00000"/>
              </a:solidFill>
              <a:latin typeface="Conformity" pitchFamily="2" charset="0"/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2743200" y="3581400"/>
            <a:ext cx="7016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Times New Roman" pitchFamily="18" charset="0"/>
                <a:cs typeface="Arial" pitchFamily="34" charset="0"/>
                <a:sym typeface="Wingdings"/>
              </a:rPr>
              <a:t>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rgbClr val="00B05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Rectangle 2"/>
          <p:cNvSpPr>
            <a:spLocks noChangeArrowheads="1"/>
          </p:cNvSpPr>
          <p:nvPr/>
        </p:nvSpPr>
        <p:spPr bwMode="auto">
          <a:xfrm>
            <a:off x="2819400" y="1295400"/>
            <a:ext cx="7016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60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Times New Roman" pitchFamily="18" charset="0"/>
                <a:cs typeface="Arial" pitchFamily="34" charset="0"/>
                <a:sym typeface="Wingdings" pitchFamily="2" charset="2"/>
              </a:rPr>
              <a:t>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8" grpId="0"/>
      <p:bldP spid="29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Building an adapter block</a:t>
            </a:r>
            <a:endParaRPr lang="en-GB" dirty="0"/>
          </a:p>
        </p:txBody>
      </p:sp>
      <p:pic>
        <p:nvPicPr>
          <p:cNvPr id="47113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03425" y="1477963"/>
            <a:ext cx="5147382" cy="1798637"/>
          </a:xfrm>
          <a:prstGeom prst="rect">
            <a:avLst/>
          </a:prstGeom>
          <a:noFill/>
        </p:spPr>
      </p:pic>
      <p:sp>
        <p:nvSpPr>
          <p:cNvPr id="47114" name="AutoShape 10"/>
          <p:cNvSpPr>
            <a:spLocks noChangeAspect="1" noChangeArrowheads="1"/>
          </p:cNvSpPr>
          <p:nvPr/>
        </p:nvSpPr>
        <p:spPr bwMode="auto">
          <a:xfrm>
            <a:off x="228600" y="19812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5" name="Rectangle 11"/>
          <p:cNvSpPr>
            <a:spLocks noChangeArrowheads="1"/>
          </p:cNvSpPr>
          <p:nvPr/>
        </p:nvSpPr>
        <p:spPr bwMode="auto">
          <a:xfrm>
            <a:off x="3581400" y="3733800"/>
            <a:ext cx="2743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Slot for switch function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47116" name="AutoShape 12"/>
          <p:cNvCxnSpPr>
            <a:cxnSpLocks noChangeShapeType="1"/>
          </p:cNvCxnSpPr>
          <p:nvPr/>
        </p:nvCxnSpPr>
        <p:spPr bwMode="auto">
          <a:xfrm flipH="1" flipV="1">
            <a:off x="4800600" y="2971800"/>
            <a:ext cx="7937" cy="69850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47117" name="Rectangle 13"/>
          <p:cNvSpPr>
            <a:spLocks noChangeArrowheads="1"/>
          </p:cNvSpPr>
          <p:nvPr/>
        </p:nvSpPr>
        <p:spPr bwMode="auto">
          <a:xfrm>
            <a:off x="3054350" y="1693863"/>
            <a:ext cx="4413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8" name="AutoShape 14"/>
          <p:cNvSpPr>
            <a:spLocks noChangeAspect="1" noChangeArrowheads="1"/>
          </p:cNvSpPr>
          <p:nvPr/>
        </p:nvSpPr>
        <p:spPr bwMode="auto">
          <a:xfrm>
            <a:off x="7159222" y="19050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Building an adapter block</a:t>
            </a:r>
            <a:endParaRPr lang="en-GB" dirty="0"/>
          </a:p>
        </p:txBody>
      </p:sp>
      <p:pic>
        <p:nvPicPr>
          <p:cNvPr id="47113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03425" y="1477963"/>
            <a:ext cx="5147382" cy="1798637"/>
          </a:xfrm>
          <a:prstGeom prst="rect">
            <a:avLst/>
          </a:prstGeom>
          <a:noFill/>
        </p:spPr>
      </p:pic>
      <p:sp>
        <p:nvSpPr>
          <p:cNvPr id="47114" name="AutoShape 10"/>
          <p:cNvSpPr>
            <a:spLocks noChangeAspect="1" noChangeArrowheads="1"/>
          </p:cNvSpPr>
          <p:nvPr/>
        </p:nvSpPr>
        <p:spPr bwMode="auto">
          <a:xfrm>
            <a:off x="228600" y="19812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7" name="Rectangle 13"/>
          <p:cNvSpPr>
            <a:spLocks noChangeArrowheads="1"/>
          </p:cNvSpPr>
          <p:nvPr/>
        </p:nvSpPr>
        <p:spPr bwMode="auto">
          <a:xfrm>
            <a:off x="3054350" y="1693863"/>
            <a:ext cx="4413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8" name="AutoShape 14"/>
          <p:cNvSpPr>
            <a:spLocks noChangeAspect="1" noChangeArrowheads="1"/>
          </p:cNvSpPr>
          <p:nvPr/>
        </p:nvSpPr>
        <p:spPr bwMode="auto">
          <a:xfrm>
            <a:off x="7159222" y="19050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371600" y="4800600"/>
            <a:ext cx="2666999" cy="1283732"/>
            <a:chOff x="685801" y="1996401"/>
            <a:chExt cx="2666999" cy="1283732"/>
          </a:xfrm>
        </p:grpSpPr>
        <p:pic>
          <p:nvPicPr>
            <p:cNvPr id="30" name="Picture 2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extBox 30"/>
            <p:cNvSpPr txBox="1"/>
            <p:nvPr/>
          </p:nvSpPr>
          <p:spPr>
            <a:xfrm>
              <a:off x="1371600" y="1996401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Validate</a:t>
              </a:r>
              <a:endParaRPr lang="en-GB" dirty="0"/>
            </a:p>
          </p:txBody>
        </p:sp>
      </p:grpSp>
      <p:grpSp>
        <p:nvGrpSpPr>
          <p:cNvPr id="4" name="Group 31"/>
          <p:cNvGrpSpPr/>
          <p:nvPr/>
        </p:nvGrpSpPr>
        <p:grpSpPr>
          <a:xfrm>
            <a:off x="5867400" y="4724400"/>
            <a:ext cx="2209800" cy="1131332"/>
            <a:chOff x="3276600" y="3921590"/>
            <a:chExt cx="2209800" cy="1131332"/>
          </a:xfrm>
        </p:grpSpPr>
        <p:pic>
          <p:nvPicPr>
            <p:cNvPr id="33" name="Picture 1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276600" y="4114800"/>
              <a:ext cx="2209800" cy="9381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extBox 33"/>
            <p:cNvSpPr txBox="1"/>
            <p:nvPr/>
          </p:nvSpPr>
          <p:spPr>
            <a:xfrm>
              <a:off x="3810000" y="3921590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Validate</a:t>
              </a:r>
              <a:endParaRPr lang="en-GB" dirty="0"/>
            </a:p>
          </p:txBody>
        </p:sp>
      </p:grpSp>
      <p:cxnSp>
        <p:nvCxnSpPr>
          <p:cNvPr id="15" name="AutoShape 15"/>
          <p:cNvCxnSpPr>
            <a:cxnSpLocks noChangeShapeType="1"/>
          </p:cNvCxnSpPr>
          <p:nvPr/>
        </p:nvCxnSpPr>
        <p:spPr bwMode="auto">
          <a:xfrm flipV="1">
            <a:off x="2819400" y="2667000"/>
            <a:ext cx="1295400" cy="1905000"/>
          </a:xfrm>
          <a:prstGeom prst="straightConnector1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18" name="AutoShape 15"/>
          <p:cNvCxnSpPr>
            <a:cxnSpLocks noChangeShapeType="1"/>
          </p:cNvCxnSpPr>
          <p:nvPr/>
        </p:nvCxnSpPr>
        <p:spPr bwMode="auto">
          <a:xfrm>
            <a:off x="5791200" y="3200400"/>
            <a:ext cx="685800" cy="1447800"/>
          </a:xfrm>
          <a:prstGeom prst="straightConnector1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762000" y="3321784"/>
            <a:ext cx="7162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adapt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fun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-&gt;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match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with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| Success s -&gt;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s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| Failure f -&gt; Failure f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905000" y="3657600"/>
            <a:ext cx="1981200" cy="304800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Building an adapter block</a:t>
            </a:r>
            <a:endParaRPr lang="en-GB" dirty="0"/>
          </a:p>
        </p:txBody>
      </p:sp>
      <p:pic>
        <p:nvPicPr>
          <p:cNvPr id="47113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03425" y="1477963"/>
            <a:ext cx="5147382" cy="1798637"/>
          </a:xfrm>
          <a:prstGeom prst="rect">
            <a:avLst/>
          </a:prstGeom>
          <a:noFill/>
        </p:spPr>
      </p:pic>
      <p:sp>
        <p:nvSpPr>
          <p:cNvPr id="47114" name="AutoShape 10"/>
          <p:cNvSpPr>
            <a:spLocks noChangeAspect="1" noChangeArrowheads="1"/>
          </p:cNvSpPr>
          <p:nvPr/>
        </p:nvSpPr>
        <p:spPr bwMode="auto">
          <a:xfrm>
            <a:off x="228600" y="19812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7" name="Rectangle 13"/>
          <p:cNvSpPr>
            <a:spLocks noChangeArrowheads="1"/>
          </p:cNvSpPr>
          <p:nvPr/>
        </p:nvSpPr>
        <p:spPr bwMode="auto">
          <a:xfrm>
            <a:off x="3054350" y="1693863"/>
            <a:ext cx="4413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8" name="AutoShape 14"/>
          <p:cNvSpPr>
            <a:spLocks noChangeAspect="1" noChangeArrowheads="1"/>
          </p:cNvSpPr>
          <p:nvPr/>
        </p:nvSpPr>
        <p:spPr bwMode="auto">
          <a:xfrm>
            <a:off x="7159222" y="19050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600200" y="1752600"/>
            <a:ext cx="533400" cy="1219200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762000" y="3321784"/>
            <a:ext cx="7162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adapt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fun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-&gt;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match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with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| Success s -&gt;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s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| Failure f -&gt; Failure f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981200" y="4267200"/>
            <a:ext cx="1600200" cy="304800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Building an adapter block</a:t>
            </a:r>
            <a:endParaRPr lang="en-GB" dirty="0"/>
          </a:p>
        </p:txBody>
      </p:sp>
      <p:pic>
        <p:nvPicPr>
          <p:cNvPr id="47113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03425" y="1477963"/>
            <a:ext cx="5147382" cy="1798637"/>
          </a:xfrm>
          <a:prstGeom prst="rect">
            <a:avLst/>
          </a:prstGeom>
          <a:noFill/>
        </p:spPr>
      </p:pic>
      <p:sp>
        <p:nvSpPr>
          <p:cNvPr id="47114" name="AutoShape 10"/>
          <p:cNvSpPr>
            <a:spLocks noChangeAspect="1" noChangeArrowheads="1"/>
          </p:cNvSpPr>
          <p:nvPr/>
        </p:nvSpPr>
        <p:spPr bwMode="auto">
          <a:xfrm>
            <a:off x="228600" y="19812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7" name="Rectangle 13"/>
          <p:cNvSpPr>
            <a:spLocks noChangeArrowheads="1"/>
          </p:cNvSpPr>
          <p:nvPr/>
        </p:nvSpPr>
        <p:spPr bwMode="auto">
          <a:xfrm>
            <a:off x="3054350" y="1693863"/>
            <a:ext cx="4413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8" name="AutoShape 14"/>
          <p:cNvSpPr>
            <a:spLocks noChangeAspect="1" noChangeArrowheads="1"/>
          </p:cNvSpPr>
          <p:nvPr/>
        </p:nvSpPr>
        <p:spPr bwMode="auto">
          <a:xfrm>
            <a:off x="7159222" y="19050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981200" y="1676400"/>
            <a:ext cx="533400" cy="685800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762000" y="3321784"/>
            <a:ext cx="7162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adapt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fun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-&gt;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match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with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| Success s -&gt;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s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| Failure f -&gt; Failure f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981200" y="4267200"/>
            <a:ext cx="1600200" cy="304800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Building an adapter block</a:t>
            </a:r>
            <a:endParaRPr lang="en-GB" dirty="0"/>
          </a:p>
        </p:txBody>
      </p:sp>
      <p:pic>
        <p:nvPicPr>
          <p:cNvPr id="47113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03425" y="1477963"/>
            <a:ext cx="5147382" cy="1798637"/>
          </a:xfrm>
          <a:prstGeom prst="rect">
            <a:avLst/>
          </a:prstGeom>
          <a:noFill/>
        </p:spPr>
      </p:pic>
      <p:sp>
        <p:nvSpPr>
          <p:cNvPr id="47114" name="AutoShape 10"/>
          <p:cNvSpPr>
            <a:spLocks noChangeAspect="1" noChangeArrowheads="1"/>
          </p:cNvSpPr>
          <p:nvPr/>
        </p:nvSpPr>
        <p:spPr bwMode="auto">
          <a:xfrm>
            <a:off x="228600" y="19812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7" name="Rectangle 13"/>
          <p:cNvSpPr>
            <a:spLocks noChangeArrowheads="1"/>
          </p:cNvSpPr>
          <p:nvPr/>
        </p:nvSpPr>
        <p:spPr bwMode="auto">
          <a:xfrm>
            <a:off x="3054350" y="1693863"/>
            <a:ext cx="4413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8" name="AutoShape 14"/>
          <p:cNvSpPr>
            <a:spLocks noChangeAspect="1" noChangeArrowheads="1"/>
          </p:cNvSpPr>
          <p:nvPr/>
        </p:nvSpPr>
        <p:spPr bwMode="auto">
          <a:xfrm>
            <a:off x="7159222" y="19050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981200" y="1676400"/>
            <a:ext cx="533400" cy="685800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ounded Rectangle 9"/>
          <p:cNvSpPr/>
          <p:nvPr/>
        </p:nvSpPr>
        <p:spPr>
          <a:xfrm>
            <a:off x="3962400" y="4267200"/>
            <a:ext cx="2590800" cy="304800"/>
          </a:xfrm>
          <a:prstGeom prst="roundRect">
            <a:avLst/>
          </a:prstGeom>
          <a:solidFill>
            <a:srgbClr val="0070C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lowchart: Manual Input 10"/>
          <p:cNvSpPr/>
          <p:nvPr/>
        </p:nvSpPr>
        <p:spPr>
          <a:xfrm rot="16200000">
            <a:off x="3924300" y="647700"/>
            <a:ext cx="1143000" cy="3505200"/>
          </a:xfrm>
          <a:prstGeom prst="flowChartManualInput">
            <a:avLst/>
          </a:prstGeom>
          <a:solidFill>
            <a:srgbClr val="0070C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762000" y="3321784"/>
            <a:ext cx="7162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adapt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fun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-&gt;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match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with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| Success s -&gt;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s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| Failure f -&gt; Failure f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981200" y="4572000"/>
            <a:ext cx="4572000" cy="304800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Building an adapter block</a:t>
            </a:r>
            <a:endParaRPr lang="en-GB" dirty="0"/>
          </a:p>
        </p:txBody>
      </p:sp>
      <p:pic>
        <p:nvPicPr>
          <p:cNvPr id="47113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03425" y="1477963"/>
            <a:ext cx="5147382" cy="1798637"/>
          </a:xfrm>
          <a:prstGeom prst="rect">
            <a:avLst/>
          </a:prstGeom>
          <a:noFill/>
        </p:spPr>
      </p:pic>
      <p:sp>
        <p:nvSpPr>
          <p:cNvPr id="47114" name="AutoShape 10"/>
          <p:cNvSpPr>
            <a:spLocks noChangeAspect="1" noChangeArrowheads="1"/>
          </p:cNvSpPr>
          <p:nvPr/>
        </p:nvSpPr>
        <p:spPr bwMode="auto">
          <a:xfrm>
            <a:off x="228600" y="19812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7" name="Rectangle 13"/>
          <p:cNvSpPr>
            <a:spLocks noChangeArrowheads="1"/>
          </p:cNvSpPr>
          <p:nvPr/>
        </p:nvSpPr>
        <p:spPr bwMode="auto">
          <a:xfrm>
            <a:off x="3054350" y="1693863"/>
            <a:ext cx="4413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8" name="AutoShape 14"/>
          <p:cNvSpPr>
            <a:spLocks noChangeAspect="1" noChangeArrowheads="1"/>
          </p:cNvSpPr>
          <p:nvPr/>
        </p:nvSpPr>
        <p:spPr bwMode="auto">
          <a:xfrm>
            <a:off x="7159222" y="19050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981200" y="2438400"/>
            <a:ext cx="5181600" cy="609600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Straying from the happy path</a:t>
            </a:r>
            <a:endParaRPr lang="en-GB" dirty="0"/>
          </a:p>
        </p:txBody>
      </p:sp>
      <p:pic>
        <p:nvPicPr>
          <p:cNvPr id="129026" name="Picture 2" descr="Grumpy Cat  - Happy path? what could possibly go wrong?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38400" y="1447800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Bind as an adapter block</a:t>
            </a:r>
            <a:endParaRPr lang="en-GB" dirty="0"/>
          </a:p>
        </p:txBody>
      </p:sp>
      <p:pic>
        <p:nvPicPr>
          <p:cNvPr id="47113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03425" y="1477963"/>
            <a:ext cx="5147382" cy="1798637"/>
          </a:xfrm>
          <a:prstGeom prst="rect">
            <a:avLst/>
          </a:prstGeom>
          <a:noFill/>
        </p:spPr>
      </p:pic>
      <p:sp>
        <p:nvSpPr>
          <p:cNvPr id="47114" name="AutoShape 10"/>
          <p:cNvSpPr>
            <a:spLocks noChangeAspect="1" noChangeArrowheads="1"/>
          </p:cNvSpPr>
          <p:nvPr/>
        </p:nvSpPr>
        <p:spPr bwMode="auto">
          <a:xfrm>
            <a:off x="228600" y="19812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7" name="Rectangle 13"/>
          <p:cNvSpPr>
            <a:spLocks noChangeArrowheads="1"/>
          </p:cNvSpPr>
          <p:nvPr/>
        </p:nvSpPr>
        <p:spPr bwMode="auto">
          <a:xfrm>
            <a:off x="3054350" y="1693863"/>
            <a:ext cx="4413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8" name="AutoShape 14"/>
          <p:cNvSpPr>
            <a:spLocks noChangeAspect="1" noChangeArrowheads="1"/>
          </p:cNvSpPr>
          <p:nvPr/>
        </p:nvSpPr>
        <p:spPr bwMode="auto">
          <a:xfrm>
            <a:off x="7159222" y="19050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2000" y="3321784"/>
            <a:ext cx="7162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bind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fun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-&gt;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match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with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|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s -&gt;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s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 |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f -&gt;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f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200" y="5195241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smtClean="0">
                <a:latin typeface="Consolas" pitchFamily="49" charset="0"/>
                <a:cs typeface="Consolas" pitchFamily="49" charset="0"/>
              </a:rPr>
              <a:t>bind : ('a -&gt; </a:t>
            </a:r>
            <a:r>
              <a:rPr lang="en-GB" i="1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i="1" dirty="0" smtClean="0">
                <a:latin typeface="Consolas" pitchFamily="49" charset="0"/>
                <a:cs typeface="Consolas" pitchFamily="49" charset="0"/>
              </a:rPr>
              <a:t>&lt;'b&gt;) -&gt; </a:t>
            </a:r>
            <a:r>
              <a:rPr lang="en-GB" i="1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i="1" dirty="0" smtClean="0">
                <a:latin typeface="Consolas" pitchFamily="49" charset="0"/>
                <a:cs typeface="Consolas" pitchFamily="49" charset="0"/>
              </a:rPr>
              <a:t>&lt;'a&gt; -&gt; </a:t>
            </a:r>
            <a:r>
              <a:rPr lang="en-GB" i="1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i="1" dirty="0" smtClean="0">
                <a:latin typeface="Consolas" pitchFamily="49" charset="0"/>
                <a:cs typeface="Consolas" pitchFamily="49" charset="0"/>
              </a:rPr>
              <a:t>&lt;'b&gt;</a:t>
            </a:r>
            <a:endParaRPr lang="en-GB" i="1" dirty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22" name="Group 33"/>
          <p:cNvGrpSpPr/>
          <p:nvPr/>
        </p:nvGrpSpPr>
        <p:grpSpPr>
          <a:xfrm>
            <a:off x="5105400" y="5576241"/>
            <a:ext cx="1530966" cy="1053159"/>
            <a:chOff x="3886200" y="5334001"/>
            <a:chExt cx="1530966" cy="1053159"/>
          </a:xfrm>
        </p:grpSpPr>
        <p:sp>
          <p:nvSpPr>
            <p:cNvPr id="23" name="TextBox 22"/>
            <p:cNvSpPr txBox="1"/>
            <p:nvPr/>
          </p:nvSpPr>
          <p:spPr>
            <a:xfrm rot="21362639">
              <a:off x="4278584" y="5740829"/>
              <a:ext cx="11385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2-track input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 rot="16200000" flipH="1">
              <a:off x="3726656" y="5493545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5" name="Group 33"/>
          <p:cNvGrpSpPr/>
          <p:nvPr/>
        </p:nvGrpSpPr>
        <p:grpSpPr>
          <a:xfrm>
            <a:off x="7162800" y="5576241"/>
            <a:ext cx="1530966" cy="1053159"/>
            <a:chOff x="3886200" y="5334001"/>
            <a:chExt cx="1530966" cy="1053159"/>
          </a:xfrm>
        </p:grpSpPr>
        <p:sp>
          <p:nvSpPr>
            <p:cNvPr id="26" name="TextBox 25"/>
            <p:cNvSpPr txBox="1"/>
            <p:nvPr/>
          </p:nvSpPr>
          <p:spPr>
            <a:xfrm rot="21362639">
              <a:off x="4278584" y="5740829"/>
              <a:ext cx="11385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2-track output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6200000" flipH="1">
              <a:off x="3726656" y="5493545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981200" y="5562600"/>
            <a:ext cx="2286000" cy="1066800"/>
            <a:chOff x="1981200" y="5562600"/>
            <a:chExt cx="2286000" cy="1066800"/>
          </a:xfrm>
        </p:grpSpPr>
        <p:grpSp>
          <p:nvGrpSpPr>
            <p:cNvPr id="28" name="Group 33"/>
            <p:cNvGrpSpPr/>
            <p:nvPr/>
          </p:nvGrpSpPr>
          <p:grpSpPr>
            <a:xfrm>
              <a:off x="2438401" y="5715001"/>
              <a:ext cx="1454765" cy="914399"/>
              <a:chOff x="3962401" y="5472761"/>
              <a:chExt cx="1454765" cy="914399"/>
            </a:xfrm>
          </p:grpSpPr>
          <p:sp>
            <p:nvSpPr>
              <p:cNvPr id="30" name="TextBox 29"/>
              <p:cNvSpPr txBox="1"/>
              <p:nvPr/>
            </p:nvSpPr>
            <p:spPr>
              <a:xfrm rot="21362639">
                <a:off x="4278584" y="5740829"/>
                <a:ext cx="11385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>
                    <a:solidFill>
                      <a:srgbClr val="C00000"/>
                    </a:solidFill>
                    <a:latin typeface="Conformity" pitchFamily="2" charset="0"/>
                  </a:rPr>
                  <a:t>Switch function</a:t>
                </a:r>
                <a:endParaRPr lang="en-GB" dirty="0">
                  <a:solidFill>
                    <a:srgbClr val="C00000"/>
                  </a:solidFill>
                  <a:latin typeface="Conformity" pitchFamily="2" charset="0"/>
                </a:endParaRPr>
              </a:p>
            </p:txBody>
          </p:sp>
          <p:sp>
            <p:nvSpPr>
              <p:cNvPr id="31" name="Freeform 30"/>
              <p:cNvSpPr/>
              <p:nvPr/>
            </p:nvSpPr>
            <p:spPr>
              <a:xfrm rot="16200000" flipH="1">
                <a:off x="3848100" y="5587062"/>
                <a:ext cx="609601" cy="380999"/>
              </a:xfrm>
              <a:custGeom>
                <a:avLst/>
                <a:gdLst>
                  <a:gd name="connsiteX0" fmla="*/ 1047750 w 1047750"/>
                  <a:gd name="connsiteY0" fmla="*/ 441325 h 441325"/>
                  <a:gd name="connsiteX1" fmla="*/ 733425 w 1047750"/>
                  <a:gd name="connsiteY1" fmla="*/ 60325 h 441325"/>
                  <a:gd name="connsiteX2" fmla="*/ 0 w 1047750"/>
                  <a:gd name="connsiteY2" fmla="*/ 79375 h 441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47750" h="441325">
                    <a:moveTo>
                      <a:pt x="1047750" y="441325"/>
                    </a:moveTo>
                    <a:cubicBezTo>
                      <a:pt x="977900" y="280987"/>
                      <a:pt x="908050" y="120650"/>
                      <a:pt x="733425" y="60325"/>
                    </a:cubicBezTo>
                    <a:cubicBezTo>
                      <a:pt x="558800" y="0"/>
                      <a:pt x="279400" y="39687"/>
                      <a:pt x="0" y="79375"/>
                    </a:cubicBezTo>
                  </a:path>
                </a:pathLst>
              </a:cu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" name="Right Bracket 28"/>
            <p:cNvSpPr/>
            <p:nvPr/>
          </p:nvSpPr>
          <p:spPr>
            <a:xfrm rot="5400000">
              <a:off x="3048000" y="4495800"/>
              <a:ext cx="152400" cy="2286000"/>
            </a:xfrm>
            <a:prstGeom prst="rightBracket">
              <a:avLst/>
            </a:prstGeom>
            <a:ln w="19050">
              <a:solidFill>
                <a:srgbClr val="C0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1371600" y="3352800"/>
            <a:ext cx="685800" cy="304800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Bind as an adapter block</a:t>
            </a:r>
            <a:endParaRPr lang="en-GB" dirty="0"/>
          </a:p>
        </p:txBody>
      </p:sp>
      <p:pic>
        <p:nvPicPr>
          <p:cNvPr id="47113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03425" y="1477963"/>
            <a:ext cx="5147382" cy="1798637"/>
          </a:xfrm>
          <a:prstGeom prst="rect">
            <a:avLst/>
          </a:prstGeom>
          <a:noFill/>
        </p:spPr>
      </p:pic>
      <p:sp>
        <p:nvSpPr>
          <p:cNvPr id="47114" name="AutoShape 10"/>
          <p:cNvSpPr>
            <a:spLocks noChangeAspect="1" noChangeArrowheads="1"/>
          </p:cNvSpPr>
          <p:nvPr/>
        </p:nvSpPr>
        <p:spPr bwMode="auto">
          <a:xfrm>
            <a:off x="228600" y="1981200"/>
            <a:ext cx="1752600" cy="838199"/>
          </a:xfrm>
          <a:prstGeom prst="rightArrow">
            <a:avLst>
              <a:gd name="adj1" fmla="val 50000"/>
              <a:gd name="adj2" fmla="val 25735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input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7" name="Rectangle 13"/>
          <p:cNvSpPr>
            <a:spLocks noChangeArrowheads="1"/>
          </p:cNvSpPr>
          <p:nvPr/>
        </p:nvSpPr>
        <p:spPr bwMode="auto">
          <a:xfrm>
            <a:off x="3054350" y="1693863"/>
            <a:ext cx="4413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7118" name="AutoShape 14"/>
          <p:cNvSpPr>
            <a:spLocks noChangeAspect="1" noChangeArrowheads="1"/>
          </p:cNvSpPr>
          <p:nvPr/>
        </p:nvSpPr>
        <p:spPr bwMode="auto">
          <a:xfrm>
            <a:off x="7159222" y="1905000"/>
            <a:ext cx="1756178" cy="838199"/>
          </a:xfrm>
          <a:prstGeom prst="rightArrow">
            <a:avLst>
              <a:gd name="adj1" fmla="val 50000"/>
              <a:gd name="adj2" fmla="val 25788"/>
            </a:avLst>
          </a:prstGeom>
          <a:solidFill>
            <a:srgbClr val="D8D8D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Two-track output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2000" y="3321784"/>
            <a:ext cx="7162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bind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match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with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|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s -&gt;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s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|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f -&gt;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f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200" y="5195241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smtClean="0">
                <a:latin typeface="Consolas" pitchFamily="49" charset="0"/>
                <a:cs typeface="Consolas" pitchFamily="49" charset="0"/>
              </a:rPr>
              <a:t>bind : ('a -&gt; </a:t>
            </a:r>
            <a:r>
              <a:rPr lang="en-GB" i="1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i="1" dirty="0" smtClean="0">
                <a:latin typeface="Consolas" pitchFamily="49" charset="0"/>
                <a:cs typeface="Consolas" pitchFamily="49" charset="0"/>
              </a:rPr>
              <a:t>&lt;'b&gt;) -&gt; </a:t>
            </a:r>
            <a:r>
              <a:rPr lang="en-GB" i="1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i="1" dirty="0" smtClean="0">
                <a:latin typeface="Consolas" pitchFamily="49" charset="0"/>
                <a:cs typeface="Consolas" pitchFamily="49" charset="0"/>
              </a:rPr>
              <a:t>&lt;'a&gt; -&gt; </a:t>
            </a:r>
            <a:r>
              <a:rPr lang="en-GB" i="1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i="1" dirty="0" smtClean="0">
                <a:latin typeface="Consolas" pitchFamily="49" charset="0"/>
                <a:cs typeface="Consolas" pitchFamily="49" charset="0"/>
              </a:rPr>
              <a:t>&lt;'b&gt;</a:t>
            </a:r>
            <a:endParaRPr lang="en-GB" i="1" dirty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4" name="Group 33"/>
          <p:cNvGrpSpPr/>
          <p:nvPr/>
        </p:nvGrpSpPr>
        <p:grpSpPr>
          <a:xfrm>
            <a:off x="5105400" y="5576241"/>
            <a:ext cx="1530966" cy="1053159"/>
            <a:chOff x="3886200" y="5334001"/>
            <a:chExt cx="1530966" cy="1053159"/>
          </a:xfrm>
        </p:grpSpPr>
        <p:sp>
          <p:nvSpPr>
            <p:cNvPr id="23" name="TextBox 22"/>
            <p:cNvSpPr txBox="1"/>
            <p:nvPr/>
          </p:nvSpPr>
          <p:spPr>
            <a:xfrm rot="21362639">
              <a:off x="4278584" y="5740829"/>
              <a:ext cx="11385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2-track input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 rot="16200000" flipH="1">
              <a:off x="3726656" y="5493545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" name="Group 33"/>
          <p:cNvGrpSpPr/>
          <p:nvPr/>
        </p:nvGrpSpPr>
        <p:grpSpPr>
          <a:xfrm>
            <a:off x="7162800" y="5576241"/>
            <a:ext cx="1530966" cy="1053159"/>
            <a:chOff x="3886200" y="5334001"/>
            <a:chExt cx="1530966" cy="1053159"/>
          </a:xfrm>
        </p:grpSpPr>
        <p:sp>
          <p:nvSpPr>
            <p:cNvPr id="26" name="TextBox 25"/>
            <p:cNvSpPr txBox="1"/>
            <p:nvPr/>
          </p:nvSpPr>
          <p:spPr>
            <a:xfrm rot="21362639">
              <a:off x="4278584" y="5740829"/>
              <a:ext cx="11385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</a:rPr>
                <a:t>2-track output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6200000" flipH="1">
              <a:off x="3726656" y="5493545"/>
              <a:ext cx="760414" cy="4413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0" h="441325">
                  <a:moveTo>
                    <a:pt x="1047750" y="441325"/>
                  </a:moveTo>
                  <a:cubicBezTo>
                    <a:pt x="977900" y="280987"/>
                    <a:pt x="908050" y="120650"/>
                    <a:pt x="733425" y="60325"/>
                  </a:cubicBezTo>
                  <a:cubicBezTo>
                    <a:pt x="558800" y="0"/>
                    <a:pt x="279400" y="39687"/>
                    <a:pt x="0" y="79375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8" name="TextBox 17"/>
          <p:cNvSpPr txBox="1"/>
          <p:nvPr/>
        </p:nvSpPr>
        <p:spPr>
          <a:xfrm rot="21540000">
            <a:off x="6405205" y="3445910"/>
            <a:ext cx="2112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  <a:t>Same function: </a:t>
            </a:r>
            <a:b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</a:br>
            <a:r>
              <a:rPr lang="en-GB" sz="1600" dirty="0" smtClean="0">
                <a:solidFill>
                  <a:srgbClr val="C00000"/>
                </a:solidFill>
                <a:latin typeface="Conformity" pitchFamily="2" charset="0"/>
              </a:rPr>
              <a:t>alternative version with two parameters.</a:t>
            </a:r>
            <a:endParaRPr lang="en-GB" sz="1600" dirty="0">
              <a:solidFill>
                <a:srgbClr val="C00000"/>
              </a:solidFill>
              <a:latin typeface="Conformity" pitchFamily="2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981200" y="5562600"/>
            <a:ext cx="2286000" cy="1066800"/>
            <a:chOff x="1981200" y="5562600"/>
            <a:chExt cx="2286000" cy="1066800"/>
          </a:xfrm>
        </p:grpSpPr>
        <p:grpSp>
          <p:nvGrpSpPr>
            <p:cNvPr id="3" name="Group 33"/>
            <p:cNvGrpSpPr/>
            <p:nvPr/>
          </p:nvGrpSpPr>
          <p:grpSpPr>
            <a:xfrm>
              <a:off x="2438401" y="5715001"/>
              <a:ext cx="1454765" cy="914399"/>
              <a:chOff x="3962401" y="5472761"/>
              <a:chExt cx="1454765" cy="914399"/>
            </a:xfrm>
          </p:grpSpPr>
          <p:sp>
            <p:nvSpPr>
              <p:cNvPr id="20" name="TextBox 19"/>
              <p:cNvSpPr txBox="1"/>
              <p:nvPr/>
            </p:nvSpPr>
            <p:spPr>
              <a:xfrm rot="21362639">
                <a:off x="4278584" y="5740829"/>
                <a:ext cx="11385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>
                    <a:solidFill>
                      <a:srgbClr val="C00000"/>
                    </a:solidFill>
                    <a:latin typeface="Conformity" pitchFamily="2" charset="0"/>
                  </a:rPr>
                  <a:t>Switch function</a:t>
                </a:r>
                <a:endParaRPr lang="en-GB" dirty="0">
                  <a:solidFill>
                    <a:srgbClr val="C00000"/>
                  </a:solidFill>
                  <a:latin typeface="Conformity" pitchFamily="2" charset="0"/>
                </a:endParaRPr>
              </a:p>
            </p:txBody>
          </p:sp>
          <p:sp>
            <p:nvSpPr>
              <p:cNvPr id="21" name="Freeform 20"/>
              <p:cNvSpPr/>
              <p:nvPr/>
            </p:nvSpPr>
            <p:spPr>
              <a:xfrm rot="16200000" flipH="1">
                <a:off x="3848100" y="5587062"/>
                <a:ext cx="609601" cy="380999"/>
              </a:xfrm>
              <a:custGeom>
                <a:avLst/>
                <a:gdLst>
                  <a:gd name="connsiteX0" fmla="*/ 1047750 w 1047750"/>
                  <a:gd name="connsiteY0" fmla="*/ 441325 h 441325"/>
                  <a:gd name="connsiteX1" fmla="*/ 733425 w 1047750"/>
                  <a:gd name="connsiteY1" fmla="*/ 60325 h 441325"/>
                  <a:gd name="connsiteX2" fmla="*/ 0 w 1047750"/>
                  <a:gd name="connsiteY2" fmla="*/ 79375 h 441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47750" h="441325">
                    <a:moveTo>
                      <a:pt x="1047750" y="441325"/>
                    </a:moveTo>
                    <a:cubicBezTo>
                      <a:pt x="977900" y="280987"/>
                      <a:pt x="908050" y="120650"/>
                      <a:pt x="733425" y="60325"/>
                    </a:cubicBezTo>
                    <a:cubicBezTo>
                      <a:pt x="558800" y="0"/>
                      <a:pt x="279400" y="39687"/>
                      <a:pt x="0" y="79375"/>
                    </a:cubicBezTo>
                  </a:path>
                </a:pathLst>
              </a:cu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2" name="Right Bracket 21"/>
            <p:cNvSpPr/>
            <p:nvPr/>
          </p:nvSpPr>
          <p:spPr>
            <a:xfrm rot="5400000">
              <a:off x="3048000" y="4495800"/>
              <a:ext cx="152400" cy="2286000"/>
            </a:xfrm>
            <a:prstGeom prst="rightBracket">
              <a:avLst/>
            </a:prstGeom>
            <a:ln w="19050">
              <a:solidFill>
                <a:srgbClr val="C0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6400800" y="2362200"/>
            <a:ext cx="2286000" cy="1066800"/>
            <a:chOff x="685801" y="1996401"/>
            <a:chExt cx="2666999" cy="1283732"/>
          </a:xfrm>
        </p:grpSpPr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863600" y="1996401"/>
              <a:ext cx="2222498" cy="37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smtClean="0"/>
                <a:t>name50</a:t>
              </a:r>
              <a:endParaRPr lang="en-GB" sz="1400" dirty="0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Bind example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990600"/>
            <a:ext cx="76962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err="1" smtClean="0">
                <a:latin typeface="Consolas" pitchFamily="49" charset="0"/>
                <a:cs typeface="Consolas" pitchFamily="49" charset="0"/>
              </a:rPr>
              <a:t>nameNotBlank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 =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if input.name = ""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"Name must not be blank"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else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</a:t>
            </a: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name50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 =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if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input.name.Length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&gt; 50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"Name must not be longer than 50 chars"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else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</a:t>
            </a: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err="1" smtClean="0">
                <a:latin typeface="Consolas" pitchFamily="49" charset="0"/>
                <a:cs typeface="Consolas" pitchFamily="49" charset="0"/>
              </a:rPr>
              <a:t>emailNotBlank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 =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if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input.email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"" then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"Email must not be blank"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else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input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400800" y="838200"/>
            <a:ext cx="2286000" cy="1066800"/>
            <a:chOff x="685801" y="1996401"/>
            <a:chExt cx="2666999" cy="1283732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863600" y="1996401"/>
              <a:ext cx="2222498" cy="37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err="1" smtClean="0"/>
                <a:t>nameNotBlank</a:t>
              </a:r>
              <a:endParaRPr lang="en-GB" sz="140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400800" y="4114800"/>
            <a:ext cx="2286000" cy="1066800"/>
            <a:chOff x="685801" y="1996401"/>
            <a:chExt cx="2666999" cy="1283732"/>
          </a:xfrm>
        </p:grpSpPr>
        <p:pic>
          <p:nvPicPr>
            <p:cNvPr id="13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extBox 13"/>
            <p:cNvSpPr txBox="1"/>
            <p:nvPr/>
          </p:nvSpPr>
          <p:spPr>
            <a:xfrm>
              <a:off x="863600" y="1996401"/>
              <a:ext cx="2222498" cy="37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err="1" smtClean="0"/>
                <a:t>emailNotBlank</a:t>
              </a:r>
              <a:endParaRPr lang="en-GB" sz="14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Bind example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3048000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nameNotBlank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(combined with)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name50 (combined with)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    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emailNotBlank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304801" y="990600"/>
            <a:ext cx="2666999" cy="1283732"/>
            <a:chOff x="685801" y="1996401"/>
            <a:chExt cx="2666999" cy="1283732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extBox 17"/>
            <p:cNvSpPr txBox="1"/>
            <p:nvPr/>
          </p:nvSpPr>
          <p:spPr>
            <a:xfrm>
              <a:off x="838201" y="1996401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err="1" smtClean="0"/>
                <a:t>nameNotBlank</a:t>
              </a:r>
              <a:endParaRPr lang="en-GB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200400" y="990600"/>
            <a:ext cx="2666999" cy="1283732"/>
            <a:chOff x="685801" y="1996401"/>
            <a:chExt cx="2666999" cy="1283732"/>
          </a:xfrm>
        </p:grpSpPr>
        <p:pic>
          <p:nvPicPr>
            <p:cNvPr id="20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TextBox 20"/>
            <p:cNvSpPr txBox="1"/>
            <p:nvPr/>
          </p:nvSpPr>
          <p:spPr>
            <a:xfrm>
              <a:off x="838202" y="1996401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/>
                <a:t>name50</a:t>
              </a:r>
              <a:endParaRPr lang="en-GB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096001" y="990600"/>
            <a:ext cx="2666999" cy="1283732"/>
            <a:chOff x="685801" y="1996401"/>
            <a:chExt cx="2666999" cy="1283732"/>
          </a:xfrm>
        </p:grpSpPr>
        <p:pic>
          <p:nvPicPr>
            <p:cNvPr id="23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1" y="2209801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extBox 23"/>
            <p:cNvSpPr txBox="1"/>
            <p:nvPr/>
          </p:nvSpPr>
          <p:spPr>
            <a:xfrm>
              <a:off x="838201" y="1996401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err="1" smtClean="0"/>
                <a:t>emailNotBlank</a:t>
              </a:r>
              <a:endParaRPr lang="en-GB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Bind example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3048000"/>
            <a:ext cx="8686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bind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nameNotBlank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bind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name50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bind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emailNotBlank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2" name="Group 6"/>
          <p:cNvGrpSpPr/>
          <p:nvPr/>
        </p:nvGrpSpPr>
        <p:grpSpPr>
          <a:xfrm>
            <a:off x="1219203" y="3907319"/>
            <a:ext cx="6088691" cy="646331"/>
            <a:chOff x="1143003" y="4170958"/>
            <a:chExt cx="6088691" cy="646331"/>
          </a:xfrm>
        </p:grpSpPr>
        <p:sp>
          <p:nvSpPr>
            <p:cNvPr id="8" name="TextBox 7"/>
            <p:cNvSpPr txBox="1"/>
            <p:nvPr/>
          </p:nvSpPr>
          <p:spPr>
            <a:xfrm rot="60000">
              <a:off x="4806055" y="4170958"/>
              <a:ext cx="24256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use "bind" to convert to 2-track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6200000" flipH="1">
              <a:off x="2865052" y="2519090"/>
              <a:ext cx="213501" cy="36576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5868" h="416641">
                  <a:moveTo>
                    <a:pt x="209986" y="416641"/>
                  </a:moveTo>
                  <a:cubicBezTo>
                    <a:pt x="34997" y="276043"/>
                    <a:pt x="665868" y="20459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31"/>
          <p:cNvGrpSpPr/>
          <p:nvPr/>
        </p:nvGrpSpPr>
        <p:grpSpPr>
          <a:xfrm>
            <a:off x="457200" y="1002268"/>
            <a:ext cx="2209800" cy="1131332"/>
            <a:chOff x="3276600" y="3921590"/>
            <a:chExt cx="2209800" cy="1131332"/>
          </a:xfrm>
        </p:grpSpPr>
        <p:pic>
          <p:nvPicPr>
            <p:cNvPr id="25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276600" y="4114800"/>
              <a:ext cx="2209800" cy="9381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6" name="TextBox 25"/>
            <p:cNvSpPr txBox="1"/>
            <p:nvPr/>
          </p:nvSpPr>
          <p:spPr>
            <a:xfrm>
              <a:off x="3276600" y="3921590"/>
              <a:ext cx="2209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err="1" smtClean="0"/>
                <a:t>nameNotBlank</a:t>
              </a:r>
              <a:endParaRPr lang="en-GB" dirty="0"/>
            </a:p>
          </p:txBody>
        </p:sp>
      </p:grpSp>
      <p:grpSp>
        <p:nvGrpSpPr>
          <p:cNvPr id="27" name="Group 31"/>
          <p:cNvGrpSpPr/>
          <p:nvPr/>
        </p:nvGrpSpPr>
        <p:grpSpPr>
          <a:xfrm>
            <a:off x="3352800" y="1002268"/>
            <a:ext cx="2209800" cy="1131332"/>
            <a:chOff x="3276600" y="3921590"/>
            <a:chExt cx="2209800" cy="1131332"/>
          </a:xfrm>
        </p:grpSpPr>
        <p:pic>
          <p:nvPicPr>
            <p:cNvPr id="28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276600" y="4114800"/>
              <a:ext cx="2209800" cy="9381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extBox 28"/>
            <p:cNvSpPr txBox="1"/>
            <p:nvPr/>
          </p:nvSpPr>
          <p:spPr>
            <a:xfrm>
              <a:off x="3276600" y="3921590"/>
              <a:ext cx="2209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/>
                <a:t>name50</a:t>
              </a:r>
              <a:endParaRPr lang="en-GB" dirty="0"/>
            </a:p>
          </p:txBody>
        </p:sp>
      </p:grpSp>
      <p:grpSp>
        <p:nvGrpSpPr>
          <p:cNvPr id="30" name="Group 31"/>
          <p:cNvGrpSpPr/>
          <p:nvPr/>
        </p:nvGrpSpPr>
        <p:grpSpPr>
          <a:xfrm>
            <a:off x="6248400" y="1002268"/>
            <a:ext cx="2209800" cy="1131332"/>
            <a:chOff x="3276600" y="3921590"/>
            <a:chExt cx="2209800" cy="1131332"/>
          </a:xfrm>
        </p:grpSpPr>
        <p:pic>
          <p:nvPicPr>
            <p:cNvPr id="31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276600" y="4114800"/>
              <a:ext cx="2209800" cy="9381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extBox 31"/>
            <p:cNvSpPr txBox="1"/>
            <p:nvPr/>
          </p:nvSpPr>
          <p:spPr>
            <a:xfrm>
              <a:off x="3276600" y="3921590"/>
              <a:ext cx="2209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err="1" smtClean="0"/>
                <a:t>emailNotBlank</a:t>
              </a:r>
              <a:endParaRPr lang="en-GB" dirty="0"/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Bind example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3048000"/>
            <a:ext cx="7239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bind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nameNotBlank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&gt;&gt;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bind name50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&gt;&gt;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bind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emailNotBlank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3" name="Group 9"/>
          <p:cNvGrpSpPr/>
          <p:nvPr/>
        </p:nvGrpSpPr>
        <p:grpSpPr>
          <a:xfrm>
            <a:off x="838200" y="4572000"/>
            <a:ext cx="3647877" cy="483260"/>
            <a:chOff x="4724401" y="4317340"/>
            <a:chExt cx="3647877" cy="483260"/>
          </a:xfrm>
        </p:grpSpPr>
        <p:sp>
          <p:nvSpPr>
            <p:cNvPr id="11" name="TextBox 10"/>
            <p:cNvSpPr txBox="1"/>
            <p:nvPr/>
          </p:nvSpPr>
          <p:spPr>
            <a:xfrm rot="60000">
              <a:off x="5946639" y="4364538"/>
              <a:ext cx="24256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then compose together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 rot="16200000" flipH="1">
              <a:off x="5092372" y="3949369"/>
              <a:ext cx="483260" cy="1219201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5868" h="416641">
                  <a:moveTo>
                    <a:pt x="209986" y="416641"/>
                  </a:moveTo>
                  <a:cubicBezTo>
                    <a:pt x="34997" y="276043"/>
                    <a:pt x="665868" y="20459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2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5313" y="1143000"/>
            <a:ext cx="7953375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" name="TextBox 29"/>
          <p:cNvSpPr txBox="1"/>
          <p:nvPr/>
        </p:nvSpPr>
        <p:spPr>
          <a:xfrm>
            <a:off x="1143000" y="9906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 smtClean="0"/>
              <a:t>nameNotBlank</a:t>
            </a:r>
            <a:endParaRPr lang="en-GB" dirty="0"/>
          </a:p>
        </p:txBody>
      </p:sp>
      <p:sp>
        <p:nvSpPr>
          <p:cNvPr id="33" name="TextBox 32"/>
          <p:cNvSpPr txBox="1"/>
          <p:nvPr/>
        </p:nvSpPr>
        <p:spPr>
          <a:xfrm>
            <a:off x="3429000" y="9906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name50</a:t>
            </a:r>
            <a:endParaRPr lang="en-GB" dirty="0"/>
          </a:p>
        </p:txBody>
      </p:sp>
      <p:sp>
        <p:nvSpPr>
          <p:cNvPr id="34" name="TextBox 33"/>
          <p:cNvSpPr txBox="1"/>
          <p:nvPr/>
        </p:nvSpPr>
        <p:spPr>
          <a:xfrm>
            <a:off x="6019800" y="9906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 smtClean="0"/>
              <a:t>emailNotBlank</a:t>
            </a:r>
            <a:endParaRPr lang="en-GB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Bind example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3048000"/>
            <a:ext cx="845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bind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nameNotBlank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&gt;&gt; bind name50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&gt;&gt; bind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emailNotBlank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i="1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GB" i="1" dirty="0" err="1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validateRequest</a:t>
            </a:r>
            <a:r>
              <a:rPr lang="en-GB" i="1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: </a:t>
            </a:r>
            <a:r>
              <a:rPr lang="en-GB" i="1" dirty="0" err="1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TwoTrack</a:t>
            </a:r>
            <a:r>
              <a:rPr lang="en-GB" i="1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&lt;Request&gt; -&gt; </a:t>
            </a:r>
            <a:r>
              <a:rPr lang="en-GB" i="1" dirty="0" err="1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TwoTrack</a:t>
            </a:r>
            <a:r>
              <a:rPr lang="en-GB" i="1" dirty="0" smtClean="0">
                <a:solidFill>
                  <a:schemeClr val="accent3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&lt;Request&gt;</a:t>
            </a:r>
          </a:p>
        </p:txBody>
      </p:sp>
      <p:grpSp>
        <p:nvGrpSpPr>
          <p:cNvPr id="3" name="Group 9"/>
          <p:cNvGrpSpPr/>
          <p:nvPr/>
        </p:nvGrpSpPr>
        <p:grpSpPr>
          <a:xfrm>
            <a:off x="2209800" y="2971800"/>
            <a:ext cx="3571677" cy="619071"/>
            <a:chOff x="4724401" y="4317340"/>
            <a:chExt cx="3571677" cy="619071"/>
          </a:xfrm>
        </p:grpSpPr>
        <p:sp>
          <p:nvSpPr>
            <p:cNvPr id="11" name="TextBox 10"/>
            <p:cNvSpPr txBox="1"/>
            <p:nvPr/>
          </p:nvSpPr>
          <p:spPr>
            <a:xfrm rot="60000">
              <a:off x="5870439" y="4567079"/>
              <a:ext cx="24256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Define a function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 rot="5400000" flipH="1" flipV="1">
              <a:off x="5092372" y="3949369"/>
              <a:ext cx="483260" cy="1219201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5868" h="416641">
                  <a:moveTo>
                    <a:pt x="209986" y="416641"/>
                  </a:moveTo>
                  <a:cubicBezTo>
                    <a:pt x="34997" y="276043"/>
                    <a:pt x="665868" y="20459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Group 12"/>
          <p:cNvGrpSpPr/>
          <p:nvPr/>
        </p:nvGrpSpPr>
        <p:grpSpPr>
          <a:xfrm>
            <a:off x="5562600" y="5869391"/>
            <a:ext cx="3428476" cy="646331"/>
            <a:chOff x="4724402" y="4224123"/>
            <a:chExt cx="3428476" cy="646331"/>
          </a:xfrm>
        </p:grpSpPr>
        <p:sp>
          <p:nvSpPr>
            <p:cNvPr id="14" name="TextBox 13"/>
            <p:cNvSpPr txBox="1"/>
            <p:nvPr/>
          </p:nvSpPr>
          <p:spPr>
            <a:xfrm rot="60000">
              <a:off x="5946656" y="4224123"/>
              <a:ext cx="22062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Overall result is a new two-track function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5" name="Freeform 14"/>
            <p:cNvSpPr/>
            <p:nvPr/>
          </p:nvSpPr>
          <p:spPr>
            <a:xfrm rot="16200000" flipH="1">
              <a:off x="5206673" y="3835069"/>
              <a:ext cx="483260" cy="1447801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5868" h="416641">
                  <a:moveTo>
                    <a:pt x="209986" y="416641"/>
                  </a:moveTo>
                  <a:cubicBezTo>
                    <a:pt x="34997" y="276043"/>
                    <a:pt x="665868" y="20459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2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5313" y="1143000"/>
            <a:ext cx="7953375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Rectangle 16"/>
          <p:cNvSpPr/>
          <p:nvPr/>
        </p:nvSpPr>
        <p:spPr>
          <a:xfrm>
            <a:off x="1371600" y="1066800"/>
            <a:ext cx="6400800" cy="1295400"/>
          </a:xfrm>
          <a:prstGeom prst="rect">
            <a:avLst/>
          </a:prstGeom>
          <a:solidFill>
            <a:srgbClr val="BFBFBF">
              <a:alpha val="85000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  <a:latin typeface="+mj-lt"/>
                <a:cs typeface="Consolas" pitchFamily="49" charset="0"/>
              </a:rPr>
              <a:t>validateRequest</a:t>
            </a:r>
            <a:endParaRPr lang="en-GB" dirty="0">
              <a:solidFill>
                <a:schemeClr val="tx1"/>
              </a:solidFill>
              <a:latin typeface="+mj-lt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Bind example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3048000"/>
            <a:ext cx="8839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(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&gt;&gt;=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)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bind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switchFunction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let </a:t>
            </a:r>
            <a:r>
              <a:rPr lang="en-GB" sz="2000" b="1" dirty="0" err="1" smtClean="0">
                <a:latin typeface="Consolas" pitchFamily="49" charset="0"/>
                <a:cs typeface="Consolas" pitchFamily="49" charset="0"/>
              </a:rPr>
              <a:t>validateRequest</a:t>
            </a:r>
            <a:r>
              <a:rPr lang="en-GB" sz="2000" b="1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twoTrackInput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&gt;&gt;=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nameNotBlank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&gt;&gt;= name50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&gt;&gt;=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emailNotBlank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endParaRPr lang="en-GB" sz="2000" dirty="0" smtClean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4648203" y="3581400"/>
            <a:ext cx="4105074" cy="542870"/>
            <a:chOff x="4191004" y="4164940"/>
            <a:chExt cx="4105074" cy="542870"/>
          </a:xfrm>
        </p:grpSpPr>
        <p:sp>
          <p:nvSpPr>
            <p:cNvPr id="11" name="TextBox 10"/>
            <p:cNvSpPr txBox="1"/>
            <p:nvPr/>
          </p:nvSpPr>
          <p:spPr>
            <a:xfrm rot="21540000" flipH="1">
              <a:off x="5870439" y="4338478"/>
              <a:ext cx="24256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Needs a explicit parameter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 rot="5400000" flipH="1" flipV="1">
              <a:off x="4787574" y="3568370"/>
              <a:ext cx="483260" cy="16764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5868" h="416641">
                  <a:moveTo>
                    <a:pt x="209986" y="416641"/>
                  </a:moveTo>
                  <a:cubicBezTo>
                    <a:pt x="34997" y="276043"/>
                    <a:pt x="665868" y="20459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990600" y="2667000"/>
            <a:ext cx="7610278" cy="762000"/>
            <a:chOff x="990600" y="3429000"/>
            <a:chExt cx="7610278" cy="762000"/>
          </a:xfrm>
        </p:grpSpPr>
        <p:grpSp>
          <p:nvGrpSpPr>
            <p:cNvPr id="7" name="Group 6"/>
            <p:cNvGrpSpPr/>
            <p:nvPr/>
          </p:nvGrpSpPr>
          <p:grpSpPr>
            <a:xfrm>
              <a:off x="1447800" y="3429000"/>
              <a:ext cx="7153078" cy="492732"/>
              <a:chOff x="1219200" y="4241139"/>
              <a:chExt cx="7153078" cy="492732"/>
            </a:xfrm>
          </p:grpSpPr>
          <p:sp>
            <p:nvSpPr>
              <p:cNvPr id="8" name="TextBox 7"/>
              <p:cNvSpPr txBox="1"/>
              <p:nvPr/>
            </p:nvSpPr>
            <p:spPr>
              <a:xfrm rot="21660000">
                <a:off x="5946639" y="4364539"/>
                <a:ext cx="24256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>
                    <a:solidFill>
                      <a:srgbClr val="C00000"/>
                    </a:solidFill>
                    <a:latin typeface="Conformity" pitchFamily="2" charset="0"/>
                  </a:rPr>
                  <a:t>Common symbol for bind</a:t>
                </a:r>
                <a:endParaRPr lang="en-GB" dirty="0">
                  <a:solidFill>
                    <a:srgbClr val="C00000"/>
                  </a:solidFill>
                  <a:latin typeface="Conformity" pitchFamily="2" charset="0"/>
                </a:endParaRPr>
              </a:p>
            </p:txBody>
          </p:sp>
          <p:sp>
            <p:nvSpPr>
              <p:cNvPr id="9" name="Freeform 8"/>
              <p:cNvSpPr/>
              <p:nvPr/>
            </p:nvSpPr>
            <p:spPr>
              <a:xfrm rot="5400000" flipH="1" flipV="1">
                <a:off x="3429000" y="2031339"/>
                <a:ext cx="381000" cy="4800600"/>
              </a:xfrm>
              <a:custGeom>
                <a:avLst/>
                <a:gdLst>
                  <a:gd name="connsiteX0" fmla="*/ 1047750 w 1047750"/>
                  <a:gd name="connsiteY0" fmla="*/ 441325 h 441325"/>
                  <a:gd name="connsiteX1" fmla="*/ 733425 w 1047750"/>
                  <a:gd name="connsiteY1" fmla="*/ 60325 h 441325"/>
                  <a:gd name="connsiteX2" fmla="*/ 0 w 1047750"/>
                  <a:gd name="connsiteY2" fmla="*/ 79375 h 441325"/>
                  <a:gd name="connsiteX0" fmla="*/ 524968 w 524968"/>
                  <a:gd name="connsiteY0" fmla="*/ 461483 h 461483"/>
                  <a:gd name="connsiteX1" fmla="*/ 210643 w 524968"/>
                  <a:gd name="connsiteY1" fmla="*/ 80483 h 461483"/>
                  <a:gd name="connsiteX2" fmla="*/ 0 w 524968"/>
                  <a:gd name="connsiteY2" fmla="*/ 39688 h 461483"/>
                  <a:gd name="connsiteX0" fmla="*/ 524968 w 524968"/>
                  <a:gd name="connsiteY0" fmla="*/ 451299 h 451299"/>
                  <a:gd name="connsiteX1" fmla="*/ 210643 w 524968"/>
                  <a:gd name="connsiteY1" fmla="*/ 70299 h 451299"/>
                  <a:gd name="connsiteX2" fmla="*/ 0 w 524968"/>
                  <a:gd name="connsiteY2" fmla="*/ 29504 h 451299"/>
                  <a:gd name="connsiteX0" fmla="*/ 524968 w 524968"/>
                  <a:gd name="connsiteY0" fmla="*/ 421795 h 421795"/>
                  <a:gd name="connsiteX1" fmla="*/ 0 w 524968"/>
                  <a:gd name="connsiteY1" fmla="*/ 0 h 421795"/>
                  <a:gd name="connsiteX0" fmla="*/ 524968 w 665867"/>
                  <a:gd name="connsiteY0" fmla="*/ 421795 h 421795"/>
                  <a:gd name="connsiteX1" fmla="*/ 0 w 665867"/>
                  <a:gd name="connsiteY1" fmla="*/ 0 h 421795"/>
                  <a:gd name="connsiteX0" fmla="*/ 209986 w 665868"/>
                  <a:gd name="connsiteY0" fmla="*/ 416641 h 416641"/>
                  <a:gd name="connsiteX1" fmla="*/ 0 w 665868"/>
                  <a:gd name="connsiteY1" fmla="*/ 0 h 416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65868" h="416641">
                    <a:moveTo>
                      <a:pt x="209986" y="416641"/>
                    </a:moveTo>
                    <a:cubicBezTo>
                      <a:pt x="34997" y="276043"/>
                      <a:pt x="665868" y="20459"/>
                      <a:pt x="0" y="0"/>
                    </a:cubicBezTo>
                  </a:path>
                </a:pathLst>
              </a:cu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4" name="Oval 13"/>
            <p:cNvSpPr/>
            <p:nvPr/>
          </p:nvSpPr>
          <p:spPr>
            <a:xfrm>
              <a:off x="990600" y="3810000"/>
              <a:ext cx="609600" cy="381000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0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5313" y="1143000"/>
            <a:ext cx="7953375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Rectangle 20"/>
          <p:cNvSpPr/>
          <p:nvPr/>
        </p:nvSpPr>
        <p:spPr>
          <a:xfrm>
            <a:off x="1371600" y="1066800"/>
            <a:ext cx="6400800" cy="1295400"/>
          </a:xfrm>
          <a:prstGeom prst="rect">
            <a:avLst/>
          </a:prstGeom>
          <a:solidFill>
            <a:srgbClr val="BFBFBF">
              <a:alpha val="85000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  <a:latin typeface="+mj-lt"/>
                <a:cs typeface="Consolas" pitchFamily="49" charset="0"/>
              </a:rPr>
              <a:t>validateRequest</a:t>
            </a:r>
            <a:endParaRPr lang="en-GB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838200" y="5638800"/>
            <a:ext cx="4572708" cy="759655"/>
            <a:chOff x="4191004" y="4164940"/>
            <a:chExt cx="4572708" cy="759655"/>
          </a:xfrm>
        </p:grpSpPr>
        <p:sp>
          <p:nvSpPr>
            <p:cNvPr id="23" name="TextBox 22"/>
            <p:cNvSpPr txBox="1"/>
            <p:nvPr/>
          </p:nvSpPr>
          <p:spPr>
            <a:xfrm rot="21540000" flipH="1">
              <a:off x="5336966" y="4278264"/>
              <a:ext cx="34267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Bind symbol = F# composition symbol + </a:t>
              </a:r>
              <a:b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</a:br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railway track symbol! Coincidence?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 rot="16200000" flipH="1">
              <a:off x="4520873" y="3835071"/>
              <a:ext cx="483260" cy="1142998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  <a:gd name="connsiteX0" fmla="*/ 629961 w 665868"/>
                <a:gd name="connsiteY0" fmla="*/ 284073 h 284073"/>
                <a:gd name="connsiteX1" fmla="*/ 0 w 665868"/>
                <a:gd name="connsiteY1" fmla="*/ 0 h 28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5868" h="284073">
                  <a:moveTo>
                    <a:pt x="629961" y="284073"/>
                  </a:moveTo>
                  <a:cubicBezTo>
                    <a:pt x="454972" y="143475"/>
                    <a:pt x="665868" y="20459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Bind doesn't stop transformations</a:t>
            </a:r>
            <a:endParaRPr lang="en-GB" dirty="0"/>
          </a:p>
        </p:txBody>
      </p:sp>
      <p:pic>
        <p:nvPicPr>
          <p:cNvPr id="19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81538" y="2209800"/>
            <a:ext cx="2209800" cy="93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Rectangle 20"/>
          <p:cNvSpPr/>
          <p:nvPr/>
        </p:nvSpPr>
        <p:spPr>
          <a:xfrm>
            <a:off x="5029200" y="19812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FunctionB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133600" y="4495800"/>
            <a:ext cx="4038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type 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TwoTrack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&lt;'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TEntity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&gt; = </a:t>
            </a: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Success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'</a:t>
            </a:r>
            <a:r>
              <a:rPr lang="en-GB" sz="2000" dirty="0" err="1" smtClean="0">
                <a:latin typeface="Consolas" pitchFamily="49" charset="0"/>
                <a:cs typeface="Consolas" pitchFamily="49" charset="0"/>
              </a:rPr>
              <a:t>TEntity</a:t>
            </a:r>
            <a:endParaRPr lang="en-GB" sz="20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 | </a:t>
            </a:r>
            <a:r>
              <a:rPr lang="en-GB" sz="20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Failure</a:t>
            </a:r>
            <a:r>
              <a:rPr lang="en-GB" sz="2000" dirty="0" smtClean="0">
                <a:latin typeface="Consolas" pitchFamily="49" charset="0"/>
                <a:cs typeface="Consolas" pitchFamily="49" charset="0"/>
              </a:rPr>
              <a:t> of string</a:t>
            </a:r>
            <a:endParaRPr lang="en-GB" sz="2000" dirty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295400" y="744640"/>
            <a:ext cx="6248398" cy="1388960"/>
            <a:chOff x="4572004" y="4182619"/>
            <a:chExt cx="6248398" cy="1388960"/>
          </a:xfrm>
        </p:grpSpPr>
        <p:sp>
          <p:nvSpPr>
            <p:cNvPr id="24" name="TextBox 23"/>
            <p:cNvSpPr txBox="1"/>
            <p:nvPr/>
          </p:nvSpPr>
          <p:spPr>
            <a:xfrm rot="21540000" flipH="1">
              <a:off x="5870283" y="4182619"/>
              <a:ext cx="44150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Note that bind is about </a:t>
              </a:r>
              <a:r>
                <a:rPr lang="en-GB" u="sng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shape</a:t>
              </a:r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. </a:t>
              </a:r>
              <a:b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</a:br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Transformations can still happen.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5400000" flipH="1" flipV="1">
              <a:off x="5257804" y="4047579"/>
              <a:ext cx="762000" cy="21336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  <a:gd name="connsiteX0" fmla="*/ 350888 w 665868"/>
                <a:gd name="connsiteY0" fmla="*/ 435579 h 435579"/>
                <a:gd name="connsiteX1" fmla="*/ 0 w 665868"/>
                <a:gd name="connsiteY1" fmla="*/ 0 h 435579"/>
                <a:gd name="connsiteX0" fmla="*/ 734955 w 734954"/>
                <a:gd name="connsiteY0" fmla="*/ 359826 h 359826"/>
                <a:gd name="connsiteX1" fmla="*/ 0 w 734954"/>
                <a:gd name="connsiteY1" fmla="*/ 0 h 35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4954" h="359826">
                  <a:moveTo>
                    <a:pt x="734955" y="359826"/>
                  </a:moveTo>
                  <a:cubicBezTo>
                    <a:pt x="559966" y="219228"/>
                    <a:pt x="665868" y="20459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Freeform 29"/>
            <p:cNvSpPr/>
            <p:nvPr/>
          </p:nvSpPr>
          <p:spPr>
            <a:xfrm rot="5400000" flipH="1" flipV="1">
              <a:off x="7214850" y="4986133"/>
              <a:ext cx="762000" cy="408891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  <a:gd name="connsiteX0" fmla="*/ 665868 w 665868"/>
                <a:gd name="connsiteY0" fmla="*/ 140598 h 161057"/>
                <a:gd name="connsiteX1" fmla="*/ 0 w 665868"/>
                <a:gd name="connsiteY1" fmla="*/ 140598 h 161057"/>
                <a:gd name="connsiteX0" fmla="*/ 665868 w 665868"/>
                <a:gd name="connsiteY0" fmla="*/ 0 h 86661"/>
                <a:gd name="connsiteX1" fmla="*/ 0 w 665868"/>
                <a:gd name="connsiteY1" fmla="*/ 0 h 86661"/>
                <a:gd name="connsiteX0" fmla="*/ 665868 w 665868"/>
                <a:gd name="connsiteY0" fmla="*/ 0 h 86661"/>
                <a:gd name="connsiteX1" fmla="*/ 0 w 665868"/>
                <a:gd name="connsiteY1" fmla="*/ 0 h 86661"/>
                <a:gd name="connsiteX0" fmla="*/ 734954 w 734954"/>
                <a:gd name="connsiteY0" fmla="*/ 0 h 88095"/>
                <a:gd name="connsiteX1" fmla="*/ 0 w 734954"/>
                <a:gd name="connsiteY1" fmla="*/ 37876 h 88095"/>
                <a:gd name="connsiteX0" fmla="*/ 734954 w 734954"/>
                <a:gd name="connsiteY0" fmla="*/ 0 h 125972"/>
                <a:gd name="connsiteX1" fmla="*/ 0 w 734954"/>
                <a:gd name="connsiteY1" fmla="*/ 75753 h 125972"/>
                <a:gd name="connsiteX0" fmla="*/ 734954 w 734954"/>
                <a:gd name="connsiteY0" fmla="*/ 0 h 101623"/>
                <a:gd name="connsiteX1" fmla="*/ 0 w 734954"/>
                <a:gd name="connsiteY1" fmla="*/ 75753 h 101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4954" h="101623">
                  <a:moveTo>
                    <a:pt x="734954" y="0"/>
                  </a:moveTo>
                  <a:cubicBezTo>
                    <a:pt x="364977" y="86661"/>
                    <a:pt x="320891" y="101623"/>
                    <a:pt x="0" y="75753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Freeform 32"/>
            <p:cNvSpPr/>
            <p:nvPr/>
          </p:nvSpPr>
          <p:spPr>
            <a:xfrm rot="16200000" flipV="1">
              <a:off x="9105903" y="3857078"/>
              <a:ext cx="1066800" cy="2362199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  <a:gd name="connsiteX0" fmla="*/ 455881 w 665868"/>
                <a:gd name="connsiteY0" fmla="*/ 624962 h 624962"/>
                <a:gd name="connsiteX1" fmla="*/ 0 w 665868"/>
                <a:gd name="connsiteY1" fmla="*/ 0 h 624962"/>
                <a:gd name="connsiteX0" fmla="*/ 455881 w 665868"/>
                <a:gd name="connsiteY0" fmla="*/ 624962 h 624962"/>
                <a:gd name="connsiteX1" fmla="*/ 0 w 665868"/>
                <a:gd name="connsiteY1" fmla="*/ 0 h 624962"/>
                <a:gd name="connsiteX0" fmla="*/ 770861 w 770861"/>
                <a:gd name="connsiteY0" fmla="*/ 606023 h 606023"/>
                <a:gd name="connsiteX1" fmla="*/ 0 w 770861"/>
                <a:gd name="connsiteY1" fmla="*/ 0 h 606023"/>
                <a:gd name="connsiteX0" fmla="*/ 770861 w 770861"/>
                <a:gd name="connsiteY0" fmla="*/ 606023 h 606023"/>
                <a:gd name="connsiteX1" fmla="*/ 0 w 770861"/>
                <a:gd name="connsiteY1" fmla="*/ 0 h 606023"/>
                <a:gd name="connsiteX0" fmla="*/ 770861 w 980846"/>
                <a:gd name="connsiteY0" fmla="*/ 606023 h 606023"/>
                <a:gd name="connsiteX1" fmla="*/ 0 w 980846"/>
                <a:gd name="connsiteY1" fmla="*/ 0 h 606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80846" h="606023">
                  <a:moveTo>
                    <a:pt x="770861" y="606023"/>
                  </a:moveTo>
                  <a:cubicBezTo>
                    <a:pt x="100902" y="508712"/>
                    <a:pt x="980847" y="69157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724400" y="3352800"/>
            <a:ext cx="3810674" cy="1377668"/>
            <a:chOff x="7772403" y="4193910"/>
            <a:chExt cx="3810674" cy="1377668"/>
          </a:xfrm>
        </p:grpSpPr>
        <p:sp>
          <p:nvSpPr>
            <p:cNvPr id="35" name="TextBox 34"/>
            <p:cNvSpPr txBox="1"/>
            <p:nvPr/>
          </p:nvSpPr>
          <p:spPr>
            <a:xfrm rot="21540000" flipH="1">
              <a:off x="9909099" y="4193910"/>
              <a:ext cx="16739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TEntity</a:t>
              </a:r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 = Cherry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5400000">
              <a:off x="8763003" y="3514178"/>
              <a:ext cx="1066800" cy="3048000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  <a:gd name="connsiteX0" fmla="*/ 455881 w 665868"/>
                <a:gd name="connsiteY0" fmla="*/ 624962 h 624962"/>
                <a:gd name="connsiteX1" fmla="*/ 0 w 665868"/>
                <a:gd name="connsiteY1" fmla="*/ 0 h 624962"/>
                <a:gd name="connsiteX0" fmla="*/ 455881 w 665868"/>
                <a:gd name="connsiteY0" fmla="*/ 624962 h 624962"/>
                <a:gd name="connsiteX1" fmla="*/ 0 w 665868"/>
                <a:gd name="connsiteY1" fmla="*/ 0 h 624962"/>
                <a:gd name="connsiteX0" fmla="*/ 770861 w 770861"/>
                <a:gd name="connsiteY0" fmla="*/ 606023 h 606023"/>
                <a:gd name="connsiteX1" fmla="*/ 0 w 770861"/>
                <a:gd name="connsiteY1" fmla="*/ 0 h 606023"/>
                <a:gd name="connsiteX0" fmla="*/ 770861 w 770861"/>
                <a:gd name="connsiteY0" fmla="*/ 606023 h 606023"/>
                <a:gd name="connsiteX1" fmla="*/ 0 w 770861"/>
                <a:gd name="connsiteY1" fmla="*/ 0 h 606023"/>
                <a:gd name="connsiteX0" fmla="*/ 770861 w 980846"/>
                <a:gd name="connsiteY0" fmla="*/ 606023 h 606023"/>
                <a:gd name="connsiteX1" fmla="*/ 0 w 980846"/>
                <a:gd name="connsiteY1" fmla="*/ 0 h 606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80846" h="606023">
                  <a:moveTo>
                    <a:pt x="770861" y="606023"/>
                  </a:moveTo>
                  <a:cubicBezTo>
                    <a:pt x="100902" y="508712"/>
                    <a:pt x="980847" y="69157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457200" y="3352800"/>
            <a:ext cx="3862503" cy="1298374"/>
            <a:chOff x="3889285" y="4342321"/>
            <a:chExt cx="3862503" cy="1298374"/>
          </a:xfrm>
        </p:grpSpPr>
        <p:sp>
          <p:nvSpPr>
            <p:cNvPr id="40" name="TextBox 39"/>
            <p:cNvSpPr txBox="1"/>
            <p:nvPr/>
          </p:nvSpPr>
          <p:spPr>
            <a:xfrm rot="21540000" flipH="1">
              <a:off x="3889285" y="4342321"/>
              <a:ext cx="18292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TEntity</a:t>
              </a:r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 = Apple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41" name="Freeform 40"/>
            <p:cNvSpPr/>
            <p:nvPr/>
          </p:nvSpPr>
          <p:spPr>
            <a:xfrm rot="16200000" flipH="1">
              <a:off x="5708237" y="3597145"/>
              <a:ext cx="907317" cy="3179784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  <a:gd name="connsiteX0" fmla="*/ 350888 w 665868"/>
                <a:gd name="connsiteY0" fmla="*/ 435579 h 435579"/>
                <a:gd name="connsiteX1" fmla="*/ 0 w 665868"/>
                <a:gd name="connsiteY1" fmla="*/ 0 h 435579"/>
                <a:gd name="connsiteX0" fmla="*/ 734955 w 734954"/>
                <a:gd name="connsiteY0" fmla="*/ 359826 h 359826"/>
                <a:gd name="connsiteX1" fmla="*/ 0 w 734954"/>
                <a:gd name="connsiteY1" fmla="*/ 0 h 359826"/>
                <a:gd name="connsiteX0" fmla="*/ 766082 w 766082"/>
                <a:gd name="connsiteY0" fmla="*/ 790280 h 790280"/>
                <a:gd name="connsiteX1" fmla="*/ 0 w 766082"/>
                <a:gd name="connsiteY1" fmla="*/ 0 h 790280"/>
                <a:gd name="connsiteX0" fmla="*/ 766082 w 766082"/>
                <a:gd name="connsiteY0" fmla="*/ 790280 h 790280"/>
                <a:gd name="connsiteX1" fmla="*/ 0 w 766082"/>
                <a:gd name="connsiteY1" fmla="*/ 0 h 790280"/>
                <a:gd name="connsiteX0" fmla="*/ 766082 w 875114"/>
                <a:gd name="connsiteY0" fmla="*/ 790280 h 790280"/>
                <a:gd name="connsiteX1" fmla="*/ 0 w 875114"/>
                <a:gd name="connsiteY1" fmla="*/ 0 h 7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75114" h="790280">
                  <a:moveTo>
                    <a:pt x="766082" y="790280"/>
                  </a:moveTo>
                  <a:cubicBezTo>
                    <a:pt x="375798" y="705606"/>
                    <a:pt x="875114" y="16895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660688" y="3364120"/>
            <a:ext cx="1748809" cy="1131682"/>
            <a:chOff x="5873593" y="4433861"/>
            <a:chExt cx="1748809" cy="1131682"/>
          </a:xfrm>
        </p:grpSpPr>
        <p:sp>
          <p:nvSpPr>
            <p:cNvPr id="45" name="TextBox 44"/>
            <p:cNvSpPr txBox="1"/>
            <p:nvPr/>
          </p:nvSpPr>
          <p:spPr>
            <a:xfrm rot="21540000" flipH="1">
              <a:off x="5873593" y="4433861"/>
              <a:ext cx="1748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TEntity</a:t>
              </a:r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 = Banana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47" name="Freeform 46"/>
            <p:cNvSpPr/>
            <p:nvPr/>
          </p:nvSpPr>
          <p:spPr>
            <a:xfrm rot="16200000" flipH="1">
              <a:off x="6348691" y="5011030"/>
              <a:ext cx="838200" cy="270825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  <a:gd name="connsiteX0" fmla="*/ 665868 w 665868"/>
                <a:gd name="connsiteY0" fmla="*/ 140598 h 161057"/>
                <a:gd name="connsiteX1" fmla="*/ 0 w 665868"/>
                <a:gd name="connsiteY1" fmla="*/ 140598 h 161057"/>
                <a:gd name="connsiteX0" fmla="*/ 665868 w 665868"/>
                <a:gd name="connsiteY0" fmla="*/ 0 h 86661"/>
                <a:gd name="connsiteX1" fmla="*/ 0 w 665868"/>
                <a:gd name="connsiteY1" fmla="*/ 0 h 86661"/>
                <a:gd name="connsiteX0" fmla="*/ 665868 w 665868"/>
                <a:gd name="connsiteY0" fmla="*/ 0 h 86661"/>
                <a:gd name="connsiteX1" fmla="*/ 0 w 665868"/>
                <a:gd name="connsiteY1" fmla="*/ 0 h 86661"/>
                <a:gd name="connsiteX0" fmla="*/ 734954 w 734954"/>
                <a:gd name="connsiteY0" fmla="*/ 0 h 88095"/>
                <a:gd name="connsiteX1" fmla="*/ 0 w 734954"/>
                <a:gd name="connsiteY1" fmla="*/ 37876 h 88095"/>
                <a:gd name="connsiteX0" fmla="*/ 734954 w 734954"/>
                <a:gd name="connsiteY0" fmla="*/ 0 h 125972"/>
                <a:gd name="connsiteX1" fmla="*/ 0 w 734954"/>
                <a:gd name="connsiteY1" fmla="*/ 75753 h 125972"/>
                <a:gd name="connsiteX0" fmla="*/ 734954 w 734954"/>
                <a:gd name="connsiteY0" fmla="*/ 0 h 101623"/>
                <a:gd name="connsiteX1" fmla="*/ 0 w 734954"/>
                <a:gd name="connsiteY1" fmla="*/ 75753 h 101623"/>
                <a:gd name="connsiteX0" fmla="*/ 746697 w 746697"/>
                <a:gd name="connsiteY0" fmla="*/ 18970 h 105631"/>
                <a:gd name="connsiteX1" fmla="*/ 0 w 746697"/>
                <a:gd name="connsiteY1" fmla="*/ 0 h 105631"/>
                <a:gd name="connsiteX0" fmla="*/ 746697 w 746697"/>
                <a:gd name="connsiteY0" fmla="*/ 18970 h 67309"/>
                <a:gd name="connsiteX1" fmla="*/ 0 w 746697"/>
                <a:gd name="connsiteY1" fmla="*/ 0 h 6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46697" h="67309">
                  <a:moveTo>
                    <a:pt x="746697" y="18970"/>
                  </a:moveTo>
                  <a:cubicBezTo>
                    <a:pt x="234773" y="67309"/>
                    <a:pt x="320891" y="25870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5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81138" y="2209800"/>
            <a:ext cx="2209800" cy="93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Rectangle 19"/>
          <p:cNvSpPr/>
          <p:nvPr/>
        </p:nvSpPr>
        <p:spPr>
          <a:xfrm>
            <a:off x="1828800" y="19812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FunctionA</a:t>
            </a:r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62000" y="2209800"/>
            <a:ext cx="6858000" cy="685800"/>
            <a:chOff x="914400" y="6172200"/>
            <a:chExt cx="6858000" cy="685800"/>
          </a:xfrm>
        </p:grpSpPr>
        <p:pic>
          <p:nvPicPr>
            <p:cNvPr id="26" name="Picture 6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914400" y="6389687"/>
              <a:ext cx="525462" cy="468313"/>
            </a:xfrm>
            <a:prstGeom prst="rect">
              <a:avLst/>
            </a:prstGeom>
            <a:noFill/>
          </p:spPr>
        </p:pic>
        <p:pic>
          <p:nvPicPr>
            <p:cNvPr id="28" name="Picture 27" descr="banana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810000" y="6283642"/>
              <a:ext cx="1021080" cy="574358"/>
            </a:xfrm>
            <a:prstGeom prst="rect">
              <a:avLst/>
            </a:prstGeom>
          </p:spPr>
        </p:pic>
        <p:pic>
          <p:nvPicPr>
            <p:cNvPr id="29" name="Picture 28" descr="cherry.jpg"/>
            <p:cNvPicPr>
              <a:picLocks noChangeAspect="1"/>
            </p:cNvPicPr>
            <p:nvPr/>
          </p:nvPicPr>
          <p:blipFill>
            <a:blip r:embed="rId6" cstate="print"/>
            <a:srcRect l="29502" t="13793" r="27586" b="21839"/>
            <a:stretch>
              <a:fillRect/>
            </a:stretch>
          </p:blipFill>
          <p:spPr>
            <a:xfrm>
              <a:off x="7162800" y="6172200"/>
              <a:ext cx="609600" cy="685800"/>
            </a:xfrm>
            <a:prstGeom prst="rect">
              <a:avLst/>
            </a:prstGeom>
          </p:spPr>
        </p:pic>
      </p:grp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Composing switches - review</a:t>
            </a:r>
            <a:endParaRPr lang="en-GB" dirty="0"/>
          </a:p>
        </p:txBody>
      </p:sp>
      <p:pic>
        <p:nvPicPr>
          <p:cNvPr id="48129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3886200"/>
            <a:ext cx="7953375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1241287" y="37338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Validate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24287" y="37338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186487" y="37338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SendEmail</a:t>
            </a:r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1919287" y="2459516"/>
            <a:ext cx="5029200" cy="1198084"/>
            <a:chOff x="4495804" y="4033656"/>
            <a:chExt cx="5029200" cy="1198084"/>
          </a:xfrm>
        </p:grpSpPr>
        <p:sp>
          <p:nvSpPr>
            <p:cNvPr id="16" name="TextBox 15"/>
            <p:cNvSpPr txBox="1"/>
            <p:nvPr/>
          </p:nvSpPr>
          <p:spPr>
            <a:xfrm rot="21540000" flipH="1">
              <a:off x="5629972" y="4033656"/>
              <a:ext cx="24256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C00000"/>
                  </a:solidFill>
                  <a:latin typeface="Conformity" pitchFamily="2" charset="0"/>
                  <a:cs typeface="Consolas" pitchFamily="49" charset="0"/>
                </a:rPr>
                <a:t>Converted to two-track functions using bind</a:t>
              </a:r>
              <a:endParaRPr lang="en-GB" dirty="0">
                <a:solidFill>
                  <a:srgbClr val="C00000"/>
                </a:solidFill>
                <a:latin typeface="Conformity" pitchFamily="2" charset="0"/>
              </a:endParaRPr>
            </a:p>
          </p:txBody>
        </p:sp>
        <p:sp>
          <p:nvSpPr>
            <p:cNvPr id="17" name="Freeform 16"/>
            <p:cNvSpPr/>
            <p:nvPr/>
          </p:nvSpPr>
          <p:spPr>
            <a:xfrm rot="5400000" flipH="1" flipV="1">
              <a:off x="4953004" y="4241140"/>
              <a:ext cx="533400" cy="1447799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  <a:gd name="connsiteX0" fmla="*/ 350888 w 665868"/>
                <a:gd name="connsiteY0" fmla="*/ 435579 h 435579"/>
                <a:gd name="connsiteX1" fmla="*/ 0 w 665868"/>
                <a:gd name="connsiteY1" fmla="*/ 0 h 435579"/>
                <a:gd name="connsiteX0" fmla="*/ 734955 w 734954"/>
                <a:gd name="connsiteY0" fmla="*/ 359826 h 359826"/>
                <a:gd name="connsiteX1" fmla="*/ 0 w 734954"/>
                <a:gd name="connsiteY1" fmla="*/ 0 h 35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4954" h="359826">
                  <a:moveTo>
                    <a:pt x="734955" y="359826"/>
                  </a:moveTo>
                  <a:cubicBezTo>
                    <a:pt x="559966" y="219228"/>
                    <a:pt x="665868" y="20459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Freeform 17"/>
            <p:cNvSpPr/>
            <p:nvPr/>
          </p:nvSpPr>
          <p:spPr>
            <a:xfrm rot="5400000" flipH="1" flipV="1">
              <a:off x="6719549" y="4760594"/>
              <a:ext cx="533400" cy="408891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  <a:gd name="connsiteX0" fmla="*/ 665868 w 665868"/>
                <a:gd name="connsiteY0" fmla="*/ 140598 h 161057"/>
                <a:gd name="connsiteX1" fmla="*/ 0 w 665868"/>
                <a:gd name="connsiteY1" fmla="*/ 140598 h 161057"/>
                <a:gd name="connsiteX0" fmla="*/ 665868 w 665868"/>
                <a:gd name="connsiteY0" fmla="*/ 0 h 86661"/>
                <a:gd name="connsiteX1" fmla="*/ 0 w 665868"/>
                <a:gd name="connsiteY1" fmla="*/ 0 h 86661"/>
                <a:gd name="connsiteX0" fmla="*/ 665868 w 665868"/>
                <a:gd name="connsiteY0" fmla="*/ 0 h 86661"/>
                <a:gd name="connsiteX1" fmla="*/ 0 w 665868"/>
                <a:gd name="connsiteY1" fmla="*/ 0 h 86661"/>
                <a:gd name="connsiteX0" fmla="*/ 734954 w 734954"/>
                <a:gd name="connsiteY0" fmla="*/ 0 h 88095"/>
                <a:gd name="connsiteX1" fmla="*/ 0 w 734954"/>
                <a:gd name="connsiteY1" fmla="*/ 37876 h 88095"/>
                <a:gd name="connsiteX0" fmla="*/ 734954 w 734954"/>
                <a:gd name="connsiteY0" fmla="*/ 0 h 125972"/>
                <a:gd name="connsiteX1" fmla="*/ 0 w 734954"/>
                <a:gd name="connsiteY1" fmla="*/ 75753 h 125972"/>
                <a:gd name="connsiteX0" fmla="*/ 734954 w 734954"/>
                <a:gd name="connsiteY0" fmla="*/ 0 h 101623"/>
                <a:gd name="connsiteX1" fmla="*/ 0 w 734954"/>
                <a:gd name="connsiteY1" fmla="*/ 75753 h 101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4954" h="101623">
                  <a:moveTo>
                    <a:pt x="734954" y="0"/>
                  </a:moveTo>
                  <a:cubicBezTo>
                    <a:pt x="364977" y="86661"/>
                    <a:pt x="320891" y="101623"/>
                    <a:pt x="0" y="75753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Freeform 18"/>
            <p:cNvSpPr/>
            <p:nvPr/>
          </p:nvSpPr>
          <p:spPr>
            <a:xfrm rot="16200000" flipV="1">
              <a:off x="7949875" y="3530270"/>
              <a:ext cx="711859" cy="2438399"/>
            </a:xfrm>
            <a:custGeom>
              <a:avLst/>
              <a:gdLst>
                <a:gd name="connsiteX0" fmla="*/ 1047750 w 1047750"/>
                <a:gd name="connsiteY0" fmla="*/ 441325 h 441325"/>
                <a:gd name="connsiteX1" fmla="*/ 733425 w 1047750"/>
                <a:gd name="connsiteY1" fmla="*/ 60325 h 441325"/>
                <a:gd name="connsiteX2" fmla="*/ 0 w 1047750"/>
                <a:gd name="connsiteY2" fmla="*/ 79375 h 441325"/>
                <a:gd name="connsiteX0" fmla="*/ 524968 w 524968"/>
                <a:gd name="connsiteY0" fmla="*/ 461483 h 461483"/>
                <a:gd name="connsiteX1" fmla="*/ 210643 w 524968"/>
                <a:gd name="connsiteY1" fmla="*/ 80483 h 461483"/>
                <a:gd name="connsiteX2" fmla="*/ 0 w 524968"/>
                <a:gd name="connsiteY2" fmla="*/ 39688 h 461483"/>
                <a:gd name="connsiteX0" fmla="*/ 524968 w 524968"/>
                <a:gd name="connsiteY0" fmla="*/ 451299 h 451299"/>
                <a:gd name="connsiteX1" fmla="*/ 210643 w 524968"/>
                <a:gd name="connsiteY1" fmla="*/ 70299 h 451299"/>
                <a:gd name="connsiteX2" fmla="*/ 0 w 524968"/>
                <a:gd name="connsiteY2" fmla="*/ 29504 h 451299"/>
                <a:gd name="connsiteX0" fmla="*/ 524968 w 524968"/>
                <a:gd name="connsiteY0" fmla="*/ 421795 h 421795"/>
                <a:gd name="connsiteX1" fmla="*/ 0 w 524968"/>
                <a:gd name="connsiteY1" fmla="*/ 0 h 421795"/>
                <a:gd name="connsiteX0" fmla="*/ 524968 w 665867"/>
                <a:gd name="connsiteY0" fmla="*/ 421795 h 421795"/>
                <a:gd name="connsiteX1" fmla="*/ 0 w 665867"/>
                <a:gd name="connsiteY1" fmla="*/ 0 h 421795"/>
                <a:gd name="connsiteX0" fmla="*/ 209986 w 665868"/>
                <a:gd name="connsiteY0" fmla="*/ 416641 h 416641"/>
                <a:gd name="connsiteX1" fmla="*/ 0 w 665868"/>
                <a:gd name="connsiteY1" fmla="*/ 0 h 416641"/>
                <a:gd name="connsiteX0" fmla="*/ 455881 w 665868"/>
                <a:gd name="connsiteY0" fmla="*/ 624962 h 624962"/>
                <a:gd name="connsiteX1" fmla="*/ 0 w 665868"/>
                <a:gd name="connsiteY1" fmla="*/ 0 h 624962"/>
                <a:gd name="connsiteX0" fmla="*/ 455881 w 665868"/>
                <a:gd name="connsiteY0" fmla="*/ 624962 h 624962"/>
                <a:gd name="connsiteX1" fmla="*/ 0 w 665868"/>
                <a:gd name="connsiteY1" fmla="*/ 0 h 624962"/>
                <a:gd name="connsiteX0" fmla="*/ 770861 w 770861"/>
                <a:gd name="connsiteY0" fmla="*/ 606023 h 606023"/>
                <a:gd name="connsiteX1" fmla="*/ 0 w 770861"/>
                <a:gd name="connsiteY1" fmla="*/ 0 h 606023"/>
                <a:gd name="connsiteX0" fmla="*/ 770861 w 770861"/>
                <a:gd name="connsiteY0" fmla="*/ 606023 h 606023"/>
                <a:gd name="connsiteX1" fmla="*/ 0 w 770861"/>
                <a:gd name="connsiteY1" fmla="*/ 0 h 606023"/>
                <a:gd name="connsiteX0" fmla="*/ 770861 w 980846"/>
                <a:gd name="connsiteY0" fmla="*/ 606023 h 606023"/>
                <a:gd name="connsiteX1" fmla="*/ 0 w 980846"/>
                <a:gd name="connsiteY1" fmla="*/ 0 h 606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80846" h="606023">
                  <a:moveTo>
                    <a:pt x="770861" y="606023"/>
                  </a:moveTo>
                  <a:cubicBezTo>
                    <a:pt x="100902" y="508712"/>
                    <a:pt x="980847" y="69157"/>
                    <a:pt x="0" y="0"/>
                  </a:cubicBezTo>
                </a:path>
              </a:pathLst>
            </a:cu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81000" y="1204000"/>
            <a:ext cx="8458199" cy="1070332"/>
            <a:chOff x="304801" y="1204000"/>
            <a:chExt cx="8458199" cy="1070332"/>
          </a:xfrm>
        </p:grpSpPr>
        <p:pic>
          <p:nvPicPr>
            <p:cNvPr id="13" name="Picture 2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04801" y="1204000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1" name="Picture 2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200400" y="1204000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4" name="Picture 2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096001" y="1204000"/>
              <a:ext cx="2666999" cy="1070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7" name="Rectangle 26"/>
          <p:cNvSpPr/>
          <p:nvPr/>
        </p:nvSpPr>
        <p:spPr>
          <a:xfrm>
            <a:off x="914400" y="990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Validate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038600" y="990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UpdateDb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58000" y="990600"/>
            <a:ext cx="1440000" cy="1295400"/>
          </a:xfrm>
          <a:prstGeom prst="rect">
            <a:avLst/>
          </a:prstGeom>
          <a:solidFill>
            <a:srgbClr val="BFBFBF">
              <a:alpha val="41961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SendEmail</a:t>
            </a:r>
            <a:endParaRPr lang="en-GB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Scott_ppt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Scott_ppt_theme</Template>
  <TotalTime>0</TotalTime>
  <Words>4701</Words>
  <Application>Microsoft Office PowerPoint</Application>
  <PresentationFormat>On-screen Show (4:3)</PresentationFormat>
  <Paragraphs>1288</Paragraphs>
  <Slides>160</Slides>
  <Notes>160</Notes>
  <HiddenSlides>7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160</vt:i4>
      </vt:variant>
    </vt:vector>
  </HeadingPairs>
  <TitlesOfParts>
    <vt:vector size="162" baseType="lpstr">
      <vt:lpstr>Scott_ppt_theme</vt:lpstr>
      <vt:lpstr>Custom Design</vt:lpstr>
      <vt:lpstr>Railway Oriented Programming A functional approach to error handling</vt:lpstr>
      <vt:lpstr>Railway Oriented Programming A functional approach to error handling</vt:lpstr>
      <vt:lpstr>Overview</vt:lpstr>
      <vt:lpstr>Happy path programming</vt:lpstr>
      <vt:lpstr>A simple use case</vt:lpstr>
      <vt:lpstr>Imperative code</vt:lpstr>
      <vt:lpstr>Functional flow</vt:lpstr>
      <vt:lpstr>Straying from the happy path...</vt:lpstr>
      <vt:lpstr>Straying from the happy path</vt:lpstr>
      <vt:lpstr>Slide 10</vt:lpstr>
      <vt:lpstr>Slide 11</vt:lpstr>
      <vt:lpstr>Straying from the happy path</vt:lpstr>
      <vt:lpstr>Imperative code with error handling</vt:lpstr>
      <vt:lpstr>Imperative code with error handling</vt:lpstr>
      <vt:lpstr>Imperative code with error handling</vt:lpstr>
      <vt:lpstr>Imperative code with error handling</vt:lpstr>
      <vt:lpstr>Imperative code with error handling</vt:lpstr>
      <vt:lpstr>Imperative code with error handling</vt:lpstr>
      <vt:lpstr>Functional flow with error handling</vt:lpstr>
      <vt:lpstr>Functional flow with error handling</vt:lpstr>
      <vt:lpstr>Designing the unhappy path</vt:lpstr>
      <vt:lpstr>Request/response (non-functional) design</vt:lpstr>
      <vt:lpstr>Data flow (functional) design</vt:lpstr>
      <vt:lpstr>What about using exceptions?</vt:lpstr>
      <vt:lpstr>Functional design</vt:lpstr>
      <vt:lpstr>Functional design</vt:lpstr>
      <vt:lpstr>Functional design</vt:lpstr>
      <vt:lpstr>Functional design</vt:lpstr>
      <vt:lpstr>How do I work with errors  in a functional way?</vt:lpstr>
      <vt:lpstr>Monad dialog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v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Monads are confusing?</vt:lpstr>
      <vt:lpstr>Railway oriented programming</vt:lpstr>
      <vt:lpstr>A railway track analogy</vt:lpstr>
      <vt:lpstr>A railway track analogy</vt:lpstr>
      <vt:lpstr>A railway track analogy</vt:lpstr>
      <vt:lpstr>A railway track analogy</vt:lpstr>
      <vt:lpstr>An error generating function</vt:lpstr>
      <vt:lpstr>Introducing switches</vt:lpstr>
      <vt:lpstr>Connecting switches</vt:lpstr>
      <vt:lpstr>Connecting switches</vt:lpstr>
      <vt:lpstr>Connecting switches</vt:lpstr>
      <vt:lpstr>Connecting switches</vt:lpstr>
      <vt:lpstr>The two-track model in practice</vt:lpstr>
      <vt:lpstr>Composing switches</vt:lpstr>
      <vt:lpstr>Composing switches</vt:lpstr>
      <vt:lpstr>Composing switches</vt:lpstr>
      <vt:lpstr>Composing switches</vt:lpstr>
      <vt:lpstr>Composing switches</vt:lpstr>
      <vt:lpstr>Composing switches</vt:lpstr>
      <vt:lpstr>Building an adapter block</vt:lpstr>
      <vt:lpstr>Building an adapter block</vt:lpstr>
      <vt:lpstr>Building an adapter block</vt:lpstr>
      <vt:lpstr>Building an adapter block</vt:lpstr>
      <vt:lpstr>Building an adapter block</vt:lpstr>
      <vt:lpstr>Building an adapter block</vt:lpstr>
      <vt:lpstr>Bind as an adapter block</vt:lpstr>
      <vt:lpstr>Bind as an adapter block</vt:lpstr>
      <vt:lpstr>Bind example</vt:lpstr>
      <vt:lpstr>Bind example</vt:lpstr>
      <vt:lpstr>Bind example</vt:lpstr>
      <vt:lpstr>Bind example</vt:lpstr>
      <vt:lpstr>Bind example</vt:lpstr>
      <vt:lpstr>Bind example</vt:lpstr>
      <vt:lpstr>Bind doesn't stop transformations</vt:lpstr>
      <vt:lpstr>Composing switches - review</vt:lpstr>
      <vt:lpstr>Comic Interlude</vt:lpstr>
      <vt:lpstr>More fun with railway tracks...</vt:lpstr>
      <vt:lpstr>More fun with railway tracks...</vt:lpstr>
      <vt:lpstr>Converting one-track functions</vt:lpstr>
      <vt:lpstr>Converting one-track functions</vt:lpstr>
      <vt:lpstr>Converting one-track functions</vt:lpstr>
      <vt:lpstr>Converting one-track functions</vt:lpstr>
      <vt:lpstr>Converting one-track functions</vt:lpstr>
      <vt:lpstr>Converting one-track functions</vt:lpstr>
      <vt:lpstr>Converting one-track functions</vt:lpstr>
      <vt:lpstr>Converting one-track functions</vt:lpstr>
      <vt:lpstr>Converting dead-end functions</vt:lpstr>
      <vt:lpstr>Converting dead-end functions</vt:lpstr>
      <vt:lpstr>Converting dead-end functions</vt:lpstr>
      <vt:lpstr>Converting dead-end functions</vt:lpstr>
      <vt:lpstr>Converting dead-end functions</vt:lpstr>
      <vt:lpstr>Converting dead-end functions</vt:lpstr>
      <vt:lpstr>Functions that throw exceptions</vt:lpstr>
      <vt:lpstr>Functions that throw exceptions</vt:lpstr>
      <vt:lpstr>Functions that throw exceptions</vt:lpstr>
      <vt:lpstr>Supervisory functions</vt:lpstr>
      <vt:lpstr>Supervisory functions</vt:lpstr>
      <vt:lpstr>Putting it all together</vt:lpstr>
      <vt:lpstr>Putting it all together</vt:lpstr>
      <vt:lpstr>Putting it all together</vt:lpstr>
      <vt:lpstr>Putting it all together - review</vt:lpstr>
      <vt:lpstr>Putting it all together - review</vt:lpstr>
      <vt:lpstr>Comic Interlude</vt:lpstr>
      <vt:lpstr>Slide 128</vt:lpstr>
      <vt:lpstr>Designing for errors</vt:lpstr>
      <vt:lpstr>Designing for errors</vt:lpstr>
      <vt:lpstr>Designing for errors</vt:lpstr>
      <vt:lpstr>Designing for errors</vt:lpstr>
      <vt:lpstr>Designing for errors</vt:lpstr>
      <vt:lpstr>Designing for errors – service boundaries</vt:lpstr>
      <vt:lpstr>Designing for errors – converting to strings</vt:lpstr>
      <vt:lpstr>Designing for errors – converting to strings</vt:lpstr>
      <vt:lpstr>Designing for errors - review</vt:lpstr>
      <vt:lpstr>Parallel tracks</vt:lpstr>
      <vt:lpstr>Parallel validation</vt:lpstr>
      <vt:lpstr>Parallel validation</vt:lpstr>
      <vt:lpstr>Combining switches</vt:lpstr>
      <vt:lpstr>Combining switches</vt:lpstr>
      <vt:lpstr>Combining switches</vt:lpstr>
      <vt:lpstr>Combining switches</vt:lpstr>
      <vt:lpstr>Combining switches</vt:lpstr>
      <vt:lpstr>Combining switches</vt:lpstr>
      <vt:lpstr>Combining switches</vt:lpstr>
      <vt:lpstr>Handling lists of errors</vt:lpstr>
      <vt:lpstr>Domain events</vt:lpstr>
      <vt:lpstr>Events are not errors</vt:lpstr>
      <vt:lpstr>Events are not errors</vt:lpstr>
      <vt:lpstr>Events are not errors</vt:lpstr>
      <vt:lpstr>Comic Interlude</vt:lpstr>
      <vt:lpstr>Some topics not covered...</vt:lpstr>
      <vt:lpstr>Topics not covered</vt:lpstr>
      <vt:lpstr>Summary</vt:lpstr>
      <vt:lpstr>Recipe for handling errors in a functional way</vt:lpstr>
      <vt:lpstr>Slide 158</vt:lpstr>
      <vt:lpstr>I don’t always have errors...</vt:lpstr>
      <vt:lpstr>I don’t always have errors...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2015-03-09T15:22:53Z</dcterms:created>
  <dcterms:modified xsi:type="dcterms:W3CDTF">2015-03-09T15:22:59Z</dcterms:modified>
</cp:coreProperties>
</file>

<file path=docProps/thumbnail.jpeg>
</file>